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2" r:id="rId5"/>
    <p:sldMasterId id="2147484662" r:id="rId6"/>
    <p:sldMasterId id="2147484691" r:id="rId7"/>
    <p:sldMasterId id="2147484722" r:id="rId8"/>
  </p:sldMasterIdLst>
  <p:notesMasterIdLst>
    <p:notesMasterId r:id="rId37"/>
  </p:notesMasterIdLst>
  <p:handoutMasterIdLst>
    <p:handoutMasterId r:id="rId38"/>
  </p:handoutMasterIdLst>
  <p:sldIdLst>
    <p:sldId id="1595" r:id="rId9"/>
    <p:sldId id="1689" r:id="rId10"/>
    <p:sldId id="1866" r:id="rId11"/>
    <p:sldId id="1868" r:id="rId12"/>
    <p:sldId id="1882" r:id="rId13"/>
    <p:sldId id="5723" r:id="rId14"/>
    <p:sldId id="1888" r:id="rId15"/>
    <p:sldId id="1889" r:id="rId16"/>
    <p:sldId id="1996" r:id="rId17"/>
    <p:sldId id="1997" r:id="rId18"/>
    <p:sldId id="1998" r:id="rId19"/>
    <p:sldId id="1999" r:id="rId20"/>
    <p:sldId id="2000" r:id="rId21"/>
    <p:sldId id="2001" r:id="rId22"/>
    <p:sldId id="2002" r:id="rId23"/>
    <p:sldId id="2003" r:id="rId24"/>
    <p:sldId id="2004" r:id="rId25"/>
    <p:sldId id="2005" r:id="rId26"/>
    <p:sldId id="2006" r:id="rId27"/>
    <p:sldId id="2010" r:id="rId28"/>
    <p:sldId id="2007" r:id="rId29"/>
    <p:sldId id="286" r:id="rId30"/>
    <p:sldId id="290" r:id="rId31"/>
    <p:sldId id="2013" r:id="rId32"/>
    <p:sldId id="1880" r:id="rId33"/>
    <p:sldId id="6127" r:id="rId34"/>
    <p:sldId id="1592" r:id="rId35"/>
    <p:sldId id="1591"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4D4D4D"/>
    <a:srgbClr val="767676"/>
    <a:srgbClr val="E6E6E6"/>
    <a:srgbClr val="FFFFFF"/>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C1BF2-A283-441F-82CA-7C0950CA770D}" v="9" dt="2019-11-15T07:03:08.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06" autoAdjust="0"/>
  </p:normalViewPr>
  <p:slideViewPr>
    <p:cSldViewPr snapToGrid="0">
      <p:cViewPr varScale="1">
        <p:scale>
          <a:sx n="71" d="100"/>
          <a:sy n="71" d="100"/>
        </p:scale>
        <p:origin x="1109"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umal" userId="41b0e5ff-a18d-4e23-9bf6-a581c3ef61cc" providerId="ADAL" clId="{42BC1BF2-A283-441F-82CA-7C0950CA770D}"/>
    <pc:docChg chg="modSld">
      <pc:chgData name="Perumal" userId="41b0e5ff-a18d-4e23-9bf6-a581c3ef61cc" providerId="ADAL" clId="{42BC1BF2-A283-441F-82CA-7C0950CA770D}" dt="2019-11-14T00:25:01.979" v="6" actId="729"/>
      <pc:docMkLst>
        <pc:docMk/>
      </pc:docMkLst>
      <pc:sldChg chg="mod modShow">
        <pc:chgData name="Perumal" userId="41b0e5ff-a18d-4e23-9bf6-a581c3ef61cc" providerId="ADAL" clId="{42BC1BF2-A283-441F-82CA-7C0950CA770D}" dt="2019-11-14T00:25:01.979" v="6" actId="729"/>
        <pc:sldMkLst>
          <pc:docMk/>
          <pc:sldMk cId="1635738291" sldId="290"/>
        </pc:sldMkLst>
      </pc:sldChg>
      <pc:sldChg chg="modSp">
        <pc:chgData name="Perumal" userId="41b0e5ff-a18d-4e23-9bf6-a581c3ef61cc" providerId="ADAL" clId="{42BC1BF2-A283-441F-82CA-7C0950CA770D}" dt="2019-11-14T00:18:25.449" v="5" actId="20577"/>
        <pc:sldMkLst>
          <pc:docMk/>
          <pc:sldMk cId="2679585364" sldId="1591"/>
        </pc:sldMkLst>
        <pc:spChg chg="mod">
          <ac:chgData name="Perumal" userId="41b0e5ff-a18d-4e23-9bf6-a581c3ef61cc" providerId="ADAL" clId="{42BC1BF2-A283-441F-82CA-7C0950CA770D}" dt="2019-11-14T00:18:25.449" v="5" actId="20577"/>
          <ac:spMkLst>
            <pc:docMk/>
            <pc:sldMk cId="2679585364" sldId="1591"/>
            <ac:spMk id="21" creationId="{68A63DA6-0628-4F48-8CD0-83D5CC18E64E}"/>
          </ac:spMkLst>
        </pc:spChg>
      </pc:sldChg>
    </pc:docChg>
  </pc:docChgLst>
  <pc:docChgLst>
    <pc:chgData name="NarasimaPerumal Chandramohan" userId="41b0e5ff-a18d-4e23-9bf6-a581c3ef61cc" providerId="ADAL" clId="{42BC1BF2-A283-441F-82CA-7C0950CA770D}"/>
    <pc:docChg chg="delSld modSld">
      <pc:chgData name="NarasimaPerumal Chandramohan" userId="41b0e5ff-a18d-4e23-9bf6-a581c3ef61cc" providerId="ADAL" clId="{42BC1BF2-A283-441F-82CA-7C0950CA770D}" dt="2019-11-15T07:10:58.049" v="1" actId="729"/>
      <pc:docMkLst>
        <pc:docMk/>
      </pc:docMkLst>
      <pc:sldChg chg="del">
        <pc:chgData name="NarasimaPerumal Chandramohan" userId="41b0e5ff-a18d-4e23-9bf6-a581c3ef61cc" providerId="ADAL" clId="{42BC1BF2-A283-441F-82CA-7C0950CA770D}" dt="2019-11-15T07:02:57.761" v="0" actId="2696"/>
        <pc:sldMkLst>
          <pc:docMk/>
          <pc:sldMk cId="993627551" sldId="286"/>
        </pc:sldMkLst>
      </pc:sldChg>
      <pc:sldChg chg="del">
        <pc:chgData name="NarasimaPerumal Chandramohan" userId="41b0e5ff-a18d-4e23-9bf6-a581c3ef61cc" providerId="ADAL" clId="{42BC1BF2-A283-441F-82CA-7C0950CA770D}" dt="2019-11-15T07:02:57.761" v="0" actId="2696"/>
        <pc:sldMkLst>
          <pc:docMk/>
          <pc:sldMk cId="1635738291" sldId="290"/>
        </pc:sldMkLst>
      </pc:sldChg>
      <pc:sldChg chg="del">
        <pc:chgData name="NarasimaPerumal Chandramohan" userId="41b0e5ff-a18d-4e23-9bf6-a581c3ef61cc" providerId="ADAL" clId="{42BC1BF2-A283-441F-82CA-7C0950CA770D}" dt="2019-11-15T07:02:57.761" v="0" actId="2696"/>
        <pc:sldMkLst>
          <pc:docMk/>
          <pc:sldMk cId="634905026" sldId="2013"/>
        </pc:sldMkLst>
      </pc:sldChg>
      <pc:sldChg chg="mod modShow">
        <pc:chgData name="NarasimaPerumal Chandramohan" userId="41b0e5ff-a18d-4e23-9bf6-a581c3ef61cc" providerId="ADAL" clId="{42BC1BF2-A283-441F-82CA-7C0950CA770D}" dt="2019-11-15T07:10:58.049" v="1" actId="729"/>
        <pc:sldMkLst>
          <pc:docMk/>
          <pc:sldMk cId="1269549776" sldId="6127"/>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image" Target="../media/image68.svg"/><Relationship Id="rId16" Type="http://schemas.openxmlformats.org/officeDocument/2006/relationships/image" Target="../media/image82.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image" Target="../media/image68.svg"/><Relationship Id="rId16" Type="http://schemas.openxmlformats.org/officeDocument/2006/relationships/image" Target="../media/image82.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9D15A-4CF2-459D-9893-E5DA7B09ACE1}"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1314200D-8149-4EC9-9AE3-25D385A1850D}">
      <dgm:prSet phldrT="[Text]" custT="1"/>
      <dgm:spPr/>
      <dgm:t>
        <a:bodyPr/>
        <a:lstStyle/>
        <a:p>
          <a:r>
            <a:rPr lang="en-US" sz="1200"/>
            <a:t>Create a team</a:t>
          </a:r>
        </a:p>
      </dgm:t>
    </dgm:pt>
    <dgm:pt modelId="{D7CE0378-0687-4681-BC82-3D59912C322A}" type="parTrans" cxnId="{41AC6555-96F9-477A-A4AD-E79CB5BD619A}">
      <dgm:prSet/>
      <dgm:spPr/>
      <dgm:t>
        <a:bodyPr/>
        <a:lstStyle/>
        <a:p>
          <a:endParaRPr lang="en-US" sz="2800"/>
        </a:p>
      </dgm:t>
    </dgm:pt>
    <dgm:pt modelId="{DB6E5B3F-C3D6-4913-9583-A742A2B446B5}" type="sibTrans" cxnId="{41AC6555-96F9-477A-A4AD-E79CB5BD619A}">
      <dgm:prSet/>
      <dgm:spPr/>
      <dgm:t>
        <a:bodyPr/>
        <a:lstStyle/>
        <a:p>
          <a:endParaRPr lang="en-US" sz="2800"/>
        </a:p>
      </dgm:t>
    </dgm:pt>
    <dgm:pt modelId="{733BFB6A-B781-4A17-BEE1-5DE39E53EC15}">
      <dgm:prSet custT="1"/>
      <dgm:spPr/>
      <dgm:t>
        <a:bodyPr/>
        <a:lstStyle/>
        <a:p>
          <a:r>
            <a:rPr lang="en-US" sz="1200"/>
            <a:t>Add members and owners</a:t>
          </a:r>
        </a:p>
      </dgm:t>
    </dgm:pt>
    <dgm:pt modelId="{37953650-8998-49AB-BC6D-C59C947DC2D1}" type="parTrans" cxnId="{EC24A1A3-0186-43C6-8848-D82CAA8382FB}">
      <dgm:prSet/>
      <dgm:spPr/>
      <dgm:t>
        <a:bodyPr/>
        <a:lstStyle/>
        <a:p>
          <a:endParaRPr lang="en-US" sz="2800"/>
        </a:p>
      </dgm:t>
    </dgm:pt>
    <dgm:pt modelId="{F7291024-7430-48EB-A72F-7F58206BE74D}" type="sibTrans" cxnId="{EC24A1A3-0186-43C6-8848-D82CAA8382FB}">
      <dgm:prSet/>
      <dgm:spPr/>
      <dgm:t>
        <a:bodyPr/>
        <a:lstStyle/>
        <a:p>
          <a:endParaRPr lang="en-US" sz="2800"/>
        </a:p>
      </dgm:t>
    </dgm:pt>
    <dgm:pt modelId="{5C1C5FA2-7A05-4176-9587-79E48D76C6FF}">
      <dgm:prSet custT="1"/>
      <dgm:spPr/>
      <dgm:t>
        <a:bodyPr/>
        <a:lstStyle/>
        <a:p>
          <a:r>
            <a:rPr lang="en-US" sz="1200"/>
            <a:t>Configure team settings</a:t>
          </a:r>
        </a:p>
      </dgm:t>
    </dgm:pt>
    <dgm:pt modelId="{D64464C8-1741-4B0B-A697-7D791C886C15}" type="parTrans" cxnId="{95145485-3BC6-4374-BFB4-81A4055E63A9}">
      <dgm:prSet/>
      <dgm:spPr/>
      <dgm:t>
        <a:bodyPr/>
        <a:lstStyle/>
        <a:p>
          <a:endParaRPr lang="en-US" sz="2800"/>
        </a:p>
      </dgm:t>
    </dgm:pt>
    <dgm:pt modelId="{162E9922-F133-48AB-8D03-A11BBB8A7E9E}" type="sibTrans" cxnId="{95145485-3BC6-4374-BFB4-81A4055E63A9}">
      <dgm:prSet/>
      <dgm:spPr/>
      <dgm:t>
        <a:bodyPr/>
        <a:lstStyle/>
        <a:p>
          <a:endParaRPr lang="en-US" sz="2800"/>
        </a:p>
      </dgm:t>
    </dgm:pt>
    <dgm:pt modelId="{05BCAEDA-6D17-4782-8E04-D1A9AA284BC4}">
      <dgm:prSet custT="1"/>
      <dgm:spPr/>
      <dgm:t>
        <a:bodyPr/>
        <a:lstStyle/>
        <a:p>
          <a:r>
            <a:rPr lang="en-US" sz="1200"/>
            <a:t>Add channels</a:t>
          </a:r>
        </a:p>
      </dgm:t>
    </dgm:pt>
    <dgm:pt modelId="{F443BCF8-3A55-4F22-A243-9065FFB9364F}" type="parTrans" cxnId="{953F79AD-A380-457F-90CD-A0062C37B234}">
      <dgm:prSet/>
      <dgm:spPr/>
      <dgm:t>
        <a:bodyPr/>
        <a:lstStyle/>
        <a:p>
          <a:endParaRPr lang="en-US" sz="2800"/>
        </a:p>
      </dgm:t>
    </dgm:pt>
    <dgm:pt modelId="{5D20762B-F589-491D-A501-ECFC574E3338}" type="sibTrans" cxnId="{953F79AD-A380-457F-90CD-A0062C37B234}">
      <dgm:prSet/>
      <dgm:spPr/>
      <dgm:t>
        <a:bodyPr/>
        <a:lstStyle/>
        <a:p>
          <a:endParaRPr lang="en-US" sz="2800"/>
        </a:p>
      </dgm:t>
    </dgm:pt>
    <dgm:pt modelId="{83A189A9-6957-422E-BC78-5B4E88DD2F36}">
      <dgm:prSet custT="1"/>
      <dgm:spPr/>
      <dgm:t>
        <a:bodyPr/>
        <a:lstStyle/>
        <a:p>
          <a:r>
            <a:rPr lang="en-US" sz="1200"/>
            <a:t>Archive or delete the team when the time comes</a:t>
          </a:r>
        </a:p>
      </dgm:t>
    </dgm:pt>
    <dgm:pt modelId="{AE62E302-1370-4E9A-8C97-428E1BB50B56}" type="parTrans" cxnId="{7FAF8406-4497-49B8-9715-CA8FD3F3B3D8}">
      <dgm:prSet/>
      <dgm:spPr/>
      <dgm:t>
        <a:bodyPr/>
        <a:lstStyle/>
        <a:p>
          <a:endParaRPr lang="en-US" sz="2800"/>
        </a:p>
      </dgm:t>
    </dgm:pt>
    <dgm:pt modelId="{E268076F-5821-4394-9DB1-602CDDF628FA}" type="sibTrans" cxnId="{7FAF8406-4497-49B8-9715-CA8FD3F3B3D8}">
      <dgm:prSet/>
      <dgm:spPr/>
      <dgm:t>
        <a:bodyPr/>
        <a:lstStyle/>
        <a:p>
          <a:endParaRPr lang="en-US" sz="2800"/>
        </a:p>
      </dgm:t>
    </dgm:pt>
    <dgm:pt modelId="{94A23A53-F5DA-4E14-9CA3-99C11DFF42E9}">
      <dgm:prSet custT="1"/>
      <dgm:spPr/>
      <dgm:t>
        <a:bodyPr/>
        <a:lstStyle/>
        <a:p>
          <a:r>
            <a:rPr lang="en-US" sz="1200"/>
            <a:t>Install apps</a:t>
          </a:r>
        </a:p>
      </dgm:t>
    </dgm:pt>
    <dgm:pt modelId="{5615B554-2204-4927-82C2-E30D822BB811}" type="parTrans" cxnId="{8AFEAF9A-F3CE-4375-83D3-C1FAD5E2709A}">
      <dgm:prSet/>
      <dgm:spPr/>
      <dgm:t>
        <a:bodyPr/>
        <a:lstStyle/>
        <a:p>
          <a:endParaRPr lang="en-US" sz="2800"/>
        </a:p>
      </dgm:t>
    </dgm:pt>
    <dgm:pt modelId="{36A84FCB-431B-4470-9601-E6AAEC1D1229}" type="sibTrans" cxnId="{8AFEAF9A-F3CE-4375-83D3-C1FAD5E2709A}">
      <dgm:prSet/>
      <dgm:spPr/>
      <dgm:t>
        <a:bodyPr/>
        <a:lstStyle/>
        <a:p>
          <a:endParaRPr lang="en-US" sz="2800"/>
        </a:p>
      </dgm:t>
    </dgm:pt>
    <dgm:pt modelId="{345E5F6A-53BF-45E1-B09A-9586FF5DD70D}">
      <dgm:prSet custT="1"/>
      <dgm:spPr/>
      <dgm:t>
        <a:bodyPr/>
        <a:lstStyle/>
        <a:p>
          <a:r>
            <a:rPr lang="en-US" sz="1200"/>
            <a:t>Add tabs</a:t>
          </a:r>
        </a:p>
      </dgm:t>
    </dgm:pt>
    <dgm:pt modelId="{628F5F6C-564C-4E2C-8604-0ABB4CFB66AA}" type="parTrans" cxnId="{242D8265-6764-43CB-9C4A-0777709743C4}">
      <dgm:prSet/>
      <dgm:spPr/>
      <dgm:t>
        <a:bodyPr/>
        <a:lstStyle/>
        <a:p>
          <a:endParaRPr lang="en-US" sz="2800"/>
        </a:p>
      </dgm:t>
    </dgm:pt>
    <dgm:pt modelId="{93755736-F97D-442F-B46A-F8AD4F96ECF3}" type="sibTrans" cxnId="{242D8265-6764-43CB-9C4A-0777709743C4}">
      <dgm:prSet/>
      <dgm:spPr/>
      <dgm:t>
        <a:bodyPr/>
        <a:lstStyle/>
        <a:p>
          <a:endParaRPr lang="en-US" sz="2800"/>
        </a:p>
      </dgm:t>
    </dgm:pt>
    <dgm:pt modelId="{A91DFA34-76CD-4E7F-A028-7AB5D4892A01}" type="pres">
      <dgm:prSet presAssocID="{DAF9D15A-4CF2-459D-9893-E5DA7B09ACE1}" presName="cycle" presStyleCnt="0">
        <dgm:presLayoutVars>
          <dgm:dir/>
          <dgm:resizeHandles val="exact"/>
        </dgm:presLayoutVars>
      </dgm:prSet>
      <dgm:spPr/>
    </dgm:pt>
    <dgm:pt modelId="{B4D4BFAA-2DEA-4E47-BAD4-ADCAC77DA510}" type="pres">
      <dgm:prSet presAssocID="{1314200D-8149-4EC9-9AE3-25D385A1850D}" presName="node" presStyleLbl="node1" presStyleIdx="0" presStyleCnt="7">
        <dgm:presLayoutVars>
          <dgm:bulletEnabled val="1"/>
        </dgm:presLayoutVars>
      </dgm:prSet>
      <dgm:spPr/>
    </dgm:pt>
    <dgm:pt modelId="{E266541C-000C-4178-BFFD-97822BA49D06}" type="pres">
      <dgm:prSet presAssocID="{1314200D-8149-4EC9-9AE3-25D385A1850D}" presName="spNode" presStyleCnt="0"/>
      <dgm:spPr/>
    </dgm:pt>
    <dgm:pt modelId="{71E25141-2733-4B2E-9F08-4D31E332450D}" type="pres">
      <dgm:prSet presAssocID="{DB6E5B3F-C3D6-4913-9583-A742A2B446B5}" presName="sibTrans" presStyleLbl="sibTrans1D1" presStyleIdx="0" presStyleCnt="7"/>
      <dgm:spPr/>
    </dgm:pt>
    <dgm:pt modelId="{BF06546F-6FDD-4DD2-9F27-54321D1E1C1F}" type="pres">
      <dgm:prSet presAssocID="{733BFB6A-B781-4A17-BEE1-5DE39E53EC15}" presName="node" presStyleLbl="node1" presStyleIdx="1" presStyleCnt="7">
        <dgm:presLayoutVars>
          <dgm:bulletEnabled val="1"/>
        </dgm:presLayoutVars>
      </dgm:prSet>
      <dgm:spPr/>
    </dgm:pt>
    <dgm:pt modelId="{3BE492A2-F677-4157-B4C6-62AF572F2698}" type="pres">
      <dgm:prSet presAssocID="{733BFB6A-B781-4A17-BEE1-5DE39E53EC15}" presName="spNode" presStyleCnt="0"/>
      <dgm:spPr/>
    </dgm:pt>
    <dgm:pt modelId="{4669231C-5170-4B2D-BC5C-A68A2EBB965B}" type="pres">
      <dgm:prSet presAssocID="{F7291024-7430-48EB-A72F-7F58206BE74D}" presName="sibTrans" presStyleLbl="sibTrans1D1" presStyleIdx="1" presStyleCnt="7"/>
      <dgm:spPr/>
    </dgm:pt>
    <dgm:pt modelId="{95A51774-BF29-4F2E-BCC0-62C159BFBC6B}" type="pres">
      <dgm:prSet presAssocID="{5C1C5FA2-7A05-4176-9587-79E48D76C6FF}" presName="node" presStyleLbl="node1" presStyleIdx="2" presStyleCnt="7">
        <dgm:presLayoutVars>
          <dgm:bulletEnabled val="1"/>
        </dgm:presLayoutVars>
      </dgm:prSet>
      <dgm:spPr/>
    </dgm:pt>
    <dgm:pt modelId="{75D65F0F-DD57-4EBC-91B9-84C391DB148F}" type="pres">
      <dgm:prSet presAssocID="{5C1C5FA2-7A05-4176-9587-79E48D76C6FF}" presName="spNode" presStyleCnt="0"/>
      <dgm:spPr/>
    </dgm:pt>
    <dgm:pt modelId="{C6C878F1-2841-41DB-A763-5D1C6D4B913A}" type="pres">
      <dgm:prSet presAssocID="{162E9922-F133-48AB-8D03-A11BBB8A7E9E}" presName="sibTrans" presStyleLbl="sibTrans1D1" presStyleIdx="2" presStyleCnt="7"/>
      <dgm:spPr/>
    </dgm:pt>
    <dgm:pt modelId="{720A29F3-780D-420D-89E6-9AEF06108A0A}" type="pres">
      <dgm:prSet presAssocID="{05BCAEDA-6D17-4782-8E04-D1A9AA284BC4}" presName="node" presStyleLbl="node1" presStyleIdx="3" presStyleCnt="7">
        <dgm:presLayoutVars>
          <dgm:bulletEnabled val="1"/>
        </dgm:presLayoutVars>
      </dgm:prSet>
      <dgm:spPr/>
    </dgm:pt>
    <dgm:pt modelId="{F712B3D1-D6FA-4C5B-B382-F4D938DD9F7E}" type="pres">
      <dgm:prSet presAssocID="{05BCAEDA-6D17-4782-8E04-D1A9AA284BC4}" presName="spNode" presStyleCnt="0"/>
      <dgm:spPr/>
    </dgm:pt>
    <dgm:pt modelId="{B3609FAE-FD13-4EFF-96C4-D8B527937EF8}" type="pres">
      <dgm:prSet presAssocID="{5D20762B-F589-491D-A501-ECFC574E3338}" presName="sibTrans" presStyleLbl="sibTrans1D1" presStyleIdx="3" presStyleCnt="7"/>
      <dgm:spPr/>
    </dgm:pt>
    <dgm:pt modelId="{07B17D69-25F7-4AD5-A572-2B92DC41AD6C}" type="pres">
      <dgm:prSet presAssocID="{94A23A53-F5DA-4E14-9CA3-99C11DFF42E9}" presName="node" presStyleLbl="node1" presStyleIdx="4" presStyleCnt="7">
        <dgm:presLayoutVars>
          <dgm:bulletEnabled val="1"/>
        </dgm:presLayoutVars>
      </dgm:prSet>
      <dgm:spPr/>
    </dgm:pt>
    <dgm:pt modelId="{2700E766-5605-49E7-BB82-B646EDA4C183}" type="pres">
      <dgm:prSet presAssocID="{94A23A53-F5DA-4E14-9CA3-99C11DFF42E9}" presName="spNode" presStyleCnt="0"/>
      <dgm:spPr/>
    </dgm:pt>
    <dgm:pt modelId="{52D83B2E-4A23-46DA-ADE3-34C688A9E3F5}" type="pres">
      <dgm:prSet presAssocID="{36A84FCB-431B-4470-9601-E6AAEC1D1229}" presName="sibTrans" presStyleLbl="sibTrans1D1" presStyleIdx="4" presStyleCnt="7"/>
      <dgm:spPr/>
    </dgm:pt>
    <dgm:pt modelId="{F9689A2F-F02E-4DA0-B1C0-608B703E5924}" type="pres">
      <dgm:prSet presAssocID="{345E5F6A-53BF-45E1-B09A-9586FF5DD70D}" presName="node" presStyleLbl="node1" presStyleIdx="5" presStyleCnt="7">
        <dgm:presLayoutVars>
          <dgm:bulletEnabled val="1"/>
        </dgm:presLayoutVars>
      </dgm:prSet>
      <dgm:spPr/>
    </dgm:pt>
    <dgm:pt modelId="{72C0405E-2FBC-4FB5-BAAF-ED2B60EDBA86}" type="pres">
      <dgm:prSet presAssocID="{345E5F6A-53BF-45E1-B09A-9586FF5DD70D}" presName="spNode" presStyleCnt="0"/>
      <dgm:spPr/>
    </dgm:pt>
    <dgm:pt modelId="{8B10369D-1317-48BA-95BF-C021DBFBE736}" type="pres">
      <dgm:prSet presAssocID="{93755736-F97D-442F-B46A-F8AD4F96ECF3}" presName="sibTrans" presStyleLbl="sibTrans1D1" presStyleIdx="5" presStyleCnt="7"/>
      <dgm:spPr/>
    </dgm:pt>
    <dgm:pt modelId="{8D8EF2BC-D07B-480F-AFE9-4349211E4598}" type="pres">
      <dgm:prSet presAssocID="{83A189A9-6957-422E-BC78-5B4E88DD2F36}" presName="node" presStyleLbl="node1" presStyleIdx="6" presStyleCnt="7" custScaleX="152075">
        <dgm:presLayoutVars>
          <dgm:bulletEnabled val="1"/>
        </dgm:presLayoutVars>
      </dgm:prSet>
      <dgm:spPr/>
    </dgm:pt>
    <dgm:pt modelId="{D7529970-5E84-4720-882A-4CCFC5091B5A}" type="pres">
      <dgm:prSet presAssocID="{83A189A9-6957-422E-BC78-5B4E88DD2F36}" presName="spNode" presStyleCnt="0"/>
      <dgm:spPr/>
    </dgm:pt>
    <dgm:pt modelId="{9FE27EFF-965D-4CA8-9B5D-3C42A590A094}" type="pres">
      <dgm:prSet presAssocID="{E268076F-5821-4394-9DB1-602CDDF628FA}" presName="sibTrans" presStyleLbl="sibTrans1D1" presStyleIdx="6" presStyleCnt="7"/>
      <dgm:spPr/>
    </dgm:pt>
  </dgm:ptLst>
  <dgm:cxnLst>
    <dgm:cxn modelId="{7FAF8406-4497-49B8-9715-CA8FD3F3B3D8}" srcId="{DAF9D15A-4CF2-459D-9893-E5DA7B09ACE1}" destId="{83A189A9-6957-422E-BC78-5B4E88DD2F36}" srcOrd="6" destOrd="0" parTransId="{AE62E302-1370-4E9A-8C97-428E1BB50B56}" sibTransId="{E268076F-5821-4394-9DB1-602CDDF628FA}"/>
    <dgm:cxn modelId="{E6328A3C-55D2-4FD5-9ADB-CDCC2CBBC910}" type="presOf" srcId="{733BFB6A-B781-4A17-BEE1-5DE39E53EC15}" destId="{BF06546F-6FDD-4DD2-9F27-54321D1E1C1F}" srcOrd="0" destOrd="0" presId="urn:microsoft.com/office/officeart/2005/8/layout/cycle5"/>
    <dgm:cxn modelId="{8D982A3E-3A1E-48F8-BE7E-B9D1FC4DC122}" type="presOf" srcId="{94A23A53-F5DA-4E14-9CA3-99C11DFF42E9}" destId="{07B17D69-25F7-4AD5-A572-2B92DC41AD6C}" srcOrd="0" destOrd="0" presId="urn:microsoft.com/office/officeart/2005/8/layout/cycle5"/>
    <dgm:cxn modelId="{D6127141-2053-405B-8D48-1DEA3E56AEE8}" type="presOf" srcId="{1314200D-8149-4EC9-9AE3-25D385A1850D}" destId="{B4D4BFAA-2DEA-4E47-BAD4-ADCAC77DA510}" srcOrd="0" destOrd="0" presId="urn:microsoft.com/office/officeart/2005/8/layout/cycle5"/>
    <dgm:cxn modelId="{7B696A44-B628-40E8-AC1C-E8D72AC767A2}" type="presOf" srcId="{36A84FCB-431B-4470-9601-E6AAEC1D1229}" destId="{52D83B2E-4A23-46DA-ADE3-34C688A9E3F5}" srcOrd="0" destOrd="0" presId="urn:microsoft.com/office/officeart/2005/8/layout/cycle5"/>
    <dgm:cxn modelId="{242D8265-6764-43CB-9C4A-0777709743C4}" srcId="{DAF9D15A-4CF2-459D-9893-E5DA7B09ACE1}" destId="{345E5F6A-53BF-45E1-B09A-9586FF5DD70D}" srcOrd="5" destOrd="0" parTransId="{628F5F6C-564C-4E2C-8604-0ABB4CFB66AA}" sibTransId="{93755736-F97D-442F-B46A-F8AD4F96ECF3}"/>
    <dgm:cxn modelId="{024EEE6F-5B8D-45F0-887B-E716D0CFC2BE}" type="presOf" srcId="{05BCAEDA-6D17-4782-8E04-D1A9AA284BC4}" destId="{720A29F3-780D-420D-89E6-9AEF06108A0A}" srcOrd="0" destOrd="0" presId="urn:microsoft.com/office/officeart/2005/8/layout/cycle5"/>
    <dgm:cxn modelId="{2F01C054-A4D1-4799-956E-6829DF99332A}" type="presOf" srcId="{83A189A9-6957-422E-BC78-5B4E88DD2F36}" destId="{8D8EF2BC-D07B-480F-AFE9-4349211E4598}" srcOrd="0" destOrd="0" presId="urn:microsoft.com/office/officeart/2005/8/layout/cycle5"/>
    <dgm:cxn modelId="{41AC6555-96F9-477A-A4AD-E79CB5BD619A}" srcId="{DAF9D15A-4CF2-459D-9893-E5DA7B09ACE1}" destId="{1314200D-8149-4EC9-9AE3-25D385A1850D}" srcOrd="0" destOrd="0" parTransId="{D7CE0378-0687-4681-BC82-3D59912C322A}" sibTransId="{DB6E5B3F-C3D6-4913-9583-A742A2B446B5}"/>
    <dgm:cxn modelId="{D37D477D-3033-4C6C-AC0E-82894EBB148C}" type="presOf" srcId="{5D20762B-F589-491D-A501-ECFC574E3338}" destId="{B3609FAE-FD13-4EFF-96C4-D8B527937EF8}" srcOrd="0" destOrd="0" presId="urn:microsoft.com/office/officeart/2005/8/layout/cycle5"/>
    <dgm:cxn modelId="{95145485-3BC6-4374-BFB4-81A4055E63A9}" srcId="{DAF9D15A-4CF2-459D-9893-E5DA7B09ACE1}" destId="{5C1C5FA2-7A05-4176-9587-79E48D76C6FF}" srcOrd="2" destOrd="0" parTransId="{D64464C8-1741-4B0B-A697-7D791C886C15}" sibTransId="{162E9922-F133-48AB-8D03-A11BBB8A7E9E}"/>
    <dgm:cxn modelId="{0E9DA586-00C2-4C7E-ACD5-C8DFA74EE3CE}" type="presOf" srcId="{E268076F-5821-4394-9DB1-602CDDF628FA}" destId="{9FE27EFF-965D-4CA8-9B5D-3C42A590A094}" srcOrd="0" destOrd="0" presId="urn:microsoft.com/office/officeart/2005/8/layout/cycle5"/>
    <dgm:cxn modelId="{C8685888-02C3-401B-9F3D-60D1041139C5}" type="presOf" srcId="{DB6E5B3F-C3D6-4913-9583-A742A2B446B5}" destId="{71E25141-2733-4B2E-9F08-4D31E332450D}" srcOrd="0" destOrd="0" presId="urn:microsoft.com/office/officeart/2005/8/layout/cycle5"/>
    <dgm:cxn modelId="{8AFEAF9A-F3CE-4375-83D3-C1FAD5E2709A}" srcId="{DAF9D15A-4CF2-459D-9893-E5DA7B09ACE1}" destId="{94A23A53-F5DA-4E14-9CA3-99C11DFF42E9}" srcOrd="4" destOrd="0" parTransId="{5615B554-2204-4927-82C2-E30D822BB811}" sibTransId="{36A84FCB-431B-4470-9601-E6AAEC1D1229}"/>
    <dgm:cxn modelId="{EC24A1A3-0186-43C6-8848-D82CAA8382FB}" srcId="{DAF9D15A-4CF2-459D-9893-E5DA7B09ACE1}" destId="{733BFB6A-B781-4A17-BEE1-5DE39E53EC15}" srcOrd="1" destOrd="0" parTransId="{37953650-8998-49AB-BC6D-C59C947DC2D1}" sibTransId="{F7291024-7430-48EB-A72F-7F58206BE74D}"/>
    <dgm:cxn modelId="{F5D32BA8-D4F4-4691-B9E2-43AB39F97837}" type="presOf" srcId="{345E5F6A-53BF-45E1-B09A-9586FF5DD70D}" destId="{F9689A2F-F02E-4DA0-B1C0-608B703E5924}" srcOrd="0" destOrd="0" presId="urn:microsoft.com/office/officeart/2005/8/layout/cycle5"/>
    <dgm:cxn modelId="{953F79AD-A380-457F-90CD-A0062C37B234}" srcId="{DAF9D15A-4CF2-459D-9893-E5DA7B09ACE1}" destId="{05BCAEDA-6D17-4782-8E04-D1A9AA284BC4}" srcOrd="3" destOrd="0" parTransId="{F443BCF8-3A55-4F22-A243-9065FFB9364F}" sibTransId="{5D20762B-F589-491D-A501-ECFC574E3338}"/>
    <dgm:cxn modelId="{021423B2-5876-484E-80D5-9E1210D047D1}" type="presOf" srcId="{F7291024-7430-48EB-A72F-7F58206BE74D}" destId="{4669231C-5170-4B2D-BC5C-A68A2EBB965B}" srcOrd="0" destOrd="0" presId="urn:microsoft.com/office/officeart/2005/8/layout/cycle5"/>
    <dgm:cxn modelId="{215D51D9-A9A0-4BEC-A08B-8B9B96F15754}" type="presOf" srcId="{93755736-F97D-442F-B46A-F8AD4F96ECF3}" destId="{8B10369D-1317-48BA-95BF-C021DBFBE736}" srcOrd="0" destOrd="0" presId="urn:microsoft.com/office/officeart/2005/8/layout/cycle5"/>
    <dgm:cxn modelId="{7EEE73DB-87CF-4F35-872D-93F1944CD578}" type="presOf" srcId="{162E9922-F133-48AB-8D03-A11BBB8A7E9E}" destId="{C6C878F1-2841-41DB-A763-5D1C6D4B913A}" srcOrd="0" destOrd="0" presId="urn:microsoft.com/office/officeart/2005/8/layout/cycle5"/>
    <dgm:cxn modelId="{1AB431E0-2142-4277-AA35-098AB763EFCD}" type="presOf" srcId="{DAF9D15A-4CF2-459D-9893-E5DA7B09ACE1}" destId="{A91DFA34-76CD-4E7F-A028-7AB5D4892A01}" srcOrd="0" destOrd="0" presId="urn:microsoft.com/office/officeart/2005/8/layout/cycle5"/>
    <dgm:cxn modelId="{44D399F7-D29D-4CA5-9164-AE772B2BA6B9}" type="presOf" srcId="{5C1C5FA2-7A05-4176-9587-79E48D76C6FF}" destId="{95A51774-BF29-4F2E-BCC0-62C159BFBC6B}" srcOrd="0" destOrd="0" presId="urn:microsoft.com/office/officeart/2005/8/layout/cycle5"/>
    <dgm:cxn modelId="{BECC786B-1CF4-403C-934D-191522048E2B}" type="presParOf" srcId="{A91DFA34-76CD-4E7F-A028-7AB5D4892A01}" destId="{B4D4BFAA-2DEA-4E47-BAD4-ADCAC77DA510}" srcOrd="0" destOrd="0" presId="urn:microsoft.com/office/officeart/2005/8/layout/cycle5"/>
    <dgm:cxn modelId="{0275F7FF-550C-421F-9E49-535C31AA7AE0}" type="presParOf" srcId="{A91DFA34-76CD-4E7F-A028-7AB5D4892A01}" destId="{E266541C-000C-4178-BFFD-97822BA49D06}" srcOrd="1" destOrd="0" presId="urn:microsoft.com/office/officeart/2005/8/layout/cycle5"/>
    <dgm:cxn modelId="{3EFF2F91-DB40-4723-B16B-5B641E142918}" type="presParOf" srcId="{A91DFA34-76CD-4E7F-A028-7AB5D4892A01}" destId="{71E25141-2733-4B2E-9F08-4D31E332450D}" srcOrd="2" destOrd="0" presId="urn:microsoft.com/office/officeart/2005/8/layout/cycle5"/>
    <dgm:cxn modelId="{5A3B3AF0-88FF-464D-BE70-EDD5D6D5ACD8}" type="presParOf" srcId="{A91DFA34-76CD-4E7F-A028-7AB5D4892A01}" destId="{BF06546F-6FDD-4DD2-9F27-54321D1E1C1F}" srcOrd="3" destOrd="0" presId="urn:microsoft.com/office/officeart/2005/8/layout/cycle5"/>
    <dgm:cxn modelId="{FE5AC224-49E8-4865-A9B0-65BD7A7C6241}" type="presParOf" srcId="{A91DFA34-76CD-4E7F-A028-7AB5D4892A01}" destId="{3BE492A2-F677-4157-B4C6-62AF572F2698}" srcOrd="4" destOrd="0" presId="urn:microsoft.com/office/officeart/2005/8/layout/cycle5"/>
    <dgm:cxn modelId="{F1203966-AC12-46AE-A771-81F715695F59}" type="presParOf" srcId="{A91DFA34-76CD-4E7F-A028-7AB5D4892A01}" destId="{4669231C-5170-4B2D-BC5C-A68A2EBB965B}" srcOrd="5" destOrd="0" presId="urn:microsoft.com/office/officeart/2005/8/layout/cycle5"/>
    <dgm:cxn modelId="{E37BF226-78DF-4A03-A9EC-CFA904BC1CD2}" type="presParOf" srcId="{A91DFA34-76CD-4E7F-A028-7AB5D4892A01}" destId="{95A51774-BF29-4F2E-BCC0-62C159BFBC6B}" srcOrd="6" destOrd="0" presId="urn:microsoft.com/office/officeart/2005/8/layout/cycle5"/>
    <dgm:cxn modelId="{77555B1D-9AA5-4A72-B8DC-C17F0C220860}" type="presParOf" srcId="{A91DFA34-76CD-4E7F-A028-7AB5D4892A01}" destId="{75D65F0F-DD57-4EBC-91B9-84C391DB148F}" srcOrd="7" destOrd="0" presId="urn:microsoft.com/office/officeart/2005/8/layout/cycle5"/>
    <dgm:cxn modelId="{D52796A2-0EC0-49EC-91F1-09F036EE966E}" type="presParOf" srcId="{A91DFA34-76CD-4E7F-A028-7AB5D4892A01}" destId="{C6C878F1-2841-41DB-A763-5D1C6D4B913A}" srcOrd="8" destOrd="0" presId="urn:microsoft.com/office/officeart/2005/8/layout/cycle5"/>
    <dgm:cxn modelId="{80E186C4-E739-4D8D-AF63-25B2689D22D9}" type="presParOf" srcId="{A91DFA34-76CD-4E7F-A028-7AB5D4892A01}" destId="{720A29F3-780D-420D-89E6-9AEF06108A0A}" srcOrd="9" destOrd="0" presId="urn:microsoft.com/office/officeart/2005/8/layout/cycle5"/>
    <dgm:cxn modelId="{B6B9CD89-19A8-4F60-AC5D-E2E637733649}" type="presParOf" srcId="{A91DFA34-76CD-4E7F-A028-7AB5D4892A01}" destId="{F712B3D1-D6FA-4C5B-B382-F4D938DD9F7E}" srcOrd="10" destOrd="0" presId="urn:microsoft.com/office/officeart/2005/8/layout/cycle5"/>
    <dgm:cxn modelId="{C6C5EC1E-2626-44C7-8A72-03D73D92EAC9}" type="presParOf" srcId="{A91DFA34-76CD-4E7F-A028-7AB5D4892A01}" destId="{B3609FAE-FD13-4EFF-96C4-D8B527937EF8}" srcOrd="11" destOrd="0" presId="urn:microsoft.com/office/officeart/2005/8/layout/cycle5"/>
    <dgm:cxn modelId="{740926D8-2927-441C-B88B-3B5EACE2AB9F}" type="presParOf" srcId="{A91DFA34-76CD-4E7F-A028-7AB5D4892A01}" destId="{07B17D69-25F7-4AD5-A572-2B92DC41AD6C}" srcOrd="12" destOrd="0" presId="urn:microsoft.com/office/officeart/2005/8/layout/cycle5"/>
    <dgm:cxn modelId="{5E6E8535-B6C4-4FBA-90EA-845023CB419A}" type="presParOf" srcId="{A91DFA34-76CD-4E7F-A028-7AB5D4892A01}" destId="{2700E766-5605-49E7-BB82-B646EDA4C183}" srcOrd="13" destOrd="0" presId="urn:microsoft.com/office/officeart/2005/8/layout/cycle5"/>
    <dgm:cxn modelId="{6FCD8310-FC0F-41CF-B6DF-0486D55247AB}" type="presParOf" srcId="{A91DFA34-76CD-4E7F-A028-7AB5D4892A01}" destId="{52D83B2E-4A23-46DA-ADE3-34C688A9E3F5}" srcOrd="14" destOrd="0" presId="urn:microsoft.com/office/officeart/2005/8/layout/cycle5"/>
    <dgm:cxn modelId="{C3597C67-1F58-4781-B7FC-2B90F2970949}" type="presParOf" srcId="{A91DFA34-76CD-4E7F-A028-7AB5D4892A01}" destId="{F9689A2F-F02E-4DA0-B1C0-608B703E5924}" srcOrd="15" destOrd="0" presId="urn:microsoft.com/office/officeart/2005/8/layout/cycle5"/>
    <dgm:cxn modelId="{431E3A5C-1436-4F4D-83D7-90339897771A}" type="presParOf" srcId="{A91DFA34-76CD-4E7F-A028-7AB5D4892A01}" destId="{72C0405E-2FBC-4FB5-BAAF-ED2B60EDBA86}" srcOrd="16" destOrd="0" presId="urn:microsoft.com/office/officeart/2005/8/layout/cycle5"/>
    <dgm:cxn modelId="{B357A2B6-6932-411F-8DD6-03EE82FDCB54}" type="presParOf" srcId="{A91DFA34-76CD-4E7F-A028-7AB5D4892A01}" destId="{8B10369D-1317-48BA-95BF-C021DBFBE736}" srcOrd="17" destOrd="0" presId="urn:microsoft.com/office/officeart/2005/8/layout/cycle5"/>
    <dgm:cxn modelId="{126BD5D9-0B99-4348-A73C-40AEEBB62BB3}" type="presParOf" srcId="{A91DFA34-76CD-4E7F-A028-7AB5D4892A01}" destId="{8D8EF2BC-D07B-480F-AFE9-4349211E4598}" srcOrd="18" destOrd="0" presId="urn:microsoft.com/office/officeart/2005/8/layout/cycle5"/>
    <dgm:cxn modelId="{DCB6863C-5138-42EC-BFA6-36A19A9E8115}" type="presParOf" srcId="{A91DFA34-76CD-4E7F-A028-7AB5D4892A01}" destId="{D7529970-5E84-4720-882A-4CCFC5091B5A}" srcOrd="19" destOrd="0" presId="urn:microsoft.com/office/officeart/2005/8/layout/cycle5"/>
    <dgm:cxn modelId="{CC556399-8E21-466E-A191-F8140F559A0F}" type="presParOf" srcId="{A91DFA34-76CD-4E7F-A028-7AB5D4892A01}" destId="{9FE27EFF-965D-4CA8-9B5D-3C42A590A094}"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EF8F71-47DB-4F99-9687-7451D35F9CB1}"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2B8106D9-D124-4D1E-92EC-5F50AE6FBFAC}">
      <dgm:prSet/>
      <dgm:spPr/>
      <dgm:t>
        <a:bodyPr/>
        <a:lstStyle/>
        <a:p>
          <a:pPr>
            <a:lnSpc>
              <a:spcPct val="100000"/>
            </a:lnSpc>
          </a:pPr>
          <a:r>
            <a:rPr lang="en-US"/>
            <a:t>No Files</a:t>
          </a:r>
        </a:p>
      </dgm:t>
    </dgm:pt>
    <dgm:pt modelId="{8933E746-D5F8-4DA3-818C-73EBB9A304E1}" type="parTrans" cxnId="{92DB4E1E-CC97-4363-8F62-AD97A4D6DCD9}">
      <dgm:prSet/>
      <dgm:spPr/>
      <dgm:t>
        <a:bodyPr/>
        <a:lstStyle/>
        <a:p>
          <a:endParaRPr lang="en-US"/>
        </a:p>
      </dgm:t>
    </dgm:pt>
    <dgm:pt modelId="{B9A61B56-5F5C-4789-8D7B-0A43BF783710}" type="sibTrans" cxnId="{92DB4E1E-CC97-4363-8F62-AD97A4D6DCD9}">
      <dgm:prSet/>
      <dgm:spPr/>
      <dgm:t>
        <a:bodyPr/>
        <a:lstStyle/>
        <a:p>
          <a:pPr>
            <a:lnSpc>
              <a:spcPct val="100000"/>
            </a:lnSpc>
          </a:pPr>
          <a:endParaRPr lang="en-US"/>
        </a:p>
      </dgm:t>
    </dgm:pt>
    <dgm:pt modelId="{6CB8F2D2-7E36-412E-A4E7-4AECAE71F4F5}">
      <dgm:prSet/>
      <dgm:spPr/>
      <dgm:t>
        <a:bodyPr/>
        <a:lstStyle/>
        <a:p>
          <a:pPr>
            <a:lnSpc>
              <a:spcPct val="100000"/>
            </a:lnSpc>
          </a:pPr>
          <a:r>
            <a:rPr lang="en-US"/>
            <a:t>Application permissions</a:t>
          </a:r>
        </a:p>
      </dgm:t>
    </dgm:pt>
    <dgm:pt modelId="{B9AECE5D-1D98-47E0-A033-8557EDB1354B}" type="parTrans" cxnId="{2CC7D2C2-3EA6-40B2-8BCC-6CF75BA28CDA}">
      <dgm:prSet/>
      <dgm:spPr/>
      <dgm:t>
        <a:bodyPr/>
        <a:lstStyle/>
        <a:p>
          <a:endParaRPr lang="en-US"/>
        </a:p>
      </dgm:t>
    </dgm:pt>
    <dgm:pt modelId="{B30840A0-FFA8-4101-92EE-346201F36F6B}" type="sibTrans" cxnId="{2CC7D2C2-3EA6-40B2-8BCC-6CF75BA28CDA}">
      <dgm:prSet/>
      <dgm:spPr/>
      <dgm:t>
        <a:bodyPr/>
        <a:lstStyle/>
        <a:p>
          <a:pPr>
            <a:lnSpc>
              <a:spcPct val="100000"/>
            </a:lnSpc>
          </a:pPr>
          <a:endParaRPr lang="en-US"/>
        </a:p>
      </dgm:t>
    </dgm:pt>
    <dgm:pt modelId="{6568E325-C969-4399-BF1A-246CC095DB04}">
      <dgm:prSet/>
      <dgm:spPr/>
      <dgm:t>
        <a:bodyPr/>
        <a:lstStyle/>
        <a:p>
          <a:pPr>
            <a:lnSpc>
              <a:spcPct val="100000"/>
            </a:lnSpc>
          </a:pPr>
          <a:r>
            <a:rPr lang="en-US" dirty="0"/>
            <a:t>Can’t create teams</a:t>
          </a:r>
        </a:p>
      </dgm:t>
    </dgm:pt>
    <dgm:pt modelId="{9C8FFFBD-5492-4479-9064-E50DE67F4249}" type="parTrans" cxnId="{1B8AA2AA-5762-4E05-831B-5CD1ADBEE958}">
      <dgm:prSet/>
      <dgm:spPr/>
      <dgm:t>
        <a:bodyPr/>
        <a:lstStyle/>
        <a:p>
          <a:endParaRPr lang="en-US"/>
        </a:p>
      </dgm:t>
    </dgm:pt>
    <dgm:pt modelId="{D88A14A4-82A6-4FE2-8002-347FD1108A14}" type="sibTrans" cxnId="{1B8AA2AA-5762-4E05-831B-5CD1ADBEE958}">
      <dgm:prSet/>
      <dgm:spPr/>
      <dgm:t>
        <a:bodyPr/>
        <a:lstStyle/>
        <a:p>
          <a:pPr>
            <a:lnSpc>
              <a:spcPct val="100000"/>
            </a:lnSpc>
          </a:pPr>
          <a:endParaRPr lang="en-US"/>
        </a:p>
      </dgm:t>
    </dgm:pt>
    <dgm:pt modelId="{43695868-F4DB-4FC7-B8D7-3DFDF2AB3AA4}">
      <dgm:prSet/>
      <dgm:spPr/>
      <dgm:t>
        <a:bodyPr/>
        <a:lstStyle/>
        <a:p>
          <a:pPr>
            <a:lnSpc>
              <a:spcPct val="100000"/>
            </a:lnSpc>
          </a:pPr>
          <a:r>
            <a:rPr lang="en-US"/>
            <a:t>Just regular channels – not private channels, not chats</a:t>
          </a:r>
        </a:p>
      </dgm:t>
    </dgm:pt>
    <dgm:pt modelId="{7ADB535E-BC85-40AE-B3A9-6CEDD4E32755}" type="parTrans" cxnId="{CC6B72E5-C418-46BB-8ADC-B6C3766049CC}">
      <dgm:prSet/>
      <dgm:spPr/>
      <dgm:t>
        <a:bodyPr/>
        <a:lstStyle/>
        <a:p>
          <a:endParaRPr lang="en-US"/>
        </a:p>
      </dgm:t>
    </dgm:pt>
    <dgm:pt modelId="{A3894352-DB15-4B55-8541-20538C5B4E51}" type="sibTrans" cxnId="{CC6B72E5-C418-46BB-8ADC-B6C3766049CC}">
      <dgm:prSet/>
      <dgm:spPr/>
      <dgm:t>
        <a:bodyPr/>
        <a:lstStyle/>
        <a:p>
          <a:pPr>
            <a:lnSpc>
              <a:spcPct val="100000"/>
            </a:lnSpc>
          </a:pPr>
          <a:endParaRPr lang="en-US"/>
        </a:p>
      </dgm:t>
    </dgm:pt>
    <dgm:pt modelId="{AD261A75-FD8C-40B8-9882-077C7F0F86D3}">
      <dgm:prSet/>
      <dgm:spPr/>
      <dgm:t>
        <a:bodyPr/>
        <a:lstStyle/>
        <a:p>
          <a:pPr>
            <a:lnSpc>
              <a:spcPct val="100000"/>
            </a:lnSpc>
          </a:pPr>
          <a:r>
            <a:rPr lang="en-US"/>
            <a:t>Team owners only</a:t>
          </a:r>
        </a:p>
      </dgm:t>
    </dgm:pt>
    <dgm:pt modelId="{8C7D0AB0-0DA5-473B-AAF9-2FD282D4B67F}" type="parTrans" cxnId="{DC9BA432-58B8-49CC-BA9E-7106C1A1F77B}">
      <dgm:prSet/>
      <dgm:spPr/>
      <dgm:t>
        <a:bodyPr/>
        <a:lstStyle/>
        <a:p>
          <a:endParaRPr lang="en-US"/>
        </a:p>
      </dgm:t>
    </dgm:pt>
    <dgm:pt modelId="{F0FBEE35-FA01-4561-BEF0-5049E7A2D425}" type="sibTrans" cxnId="{DC9BA432-58B8-49CC-BA9E-7106C1A1F77B}">
      <dgm:prSet/>
      <dgm:spPr/>
      <dgm:t>
        <a:bodyPr/>
        <a:lstStyle/>
        <a:p>
          <a:pPr>
            <a:lnSpc>
              <a:spcPct val="100000"/>
            </a:lnSpc>
          </a:pPr>
          <a:endParaRPr lang="en-US"/>
        </a:p>
      </dgm:t>
    </dgm:pt>
    <dgm:pt modelId="{EDADA081-B9FB-4769-A6FF-402CB818986E}">
      <dgm:prSet/>
      <dgm:spPr/>
      <dgm:t>
        <a:bodyPr/>
        <a:lstStyle/>
        <a:p>
          <a:pPr>
            <a:lnSpc>
              <a:spcPct val="100000"/>
            </a:lnSpc>
          </a:pPr>
          <a:r>
            <a:rPr lang="en-US"/>
            <a:t>No apps installing apps</a:t>
          </a:r>
        </a:p>
      </dgm:t>
    </dgm:pt>
    <dgm:pt modelId="{3EE745AB-2988-475B-8381-48F6A4D5056E}" type="parTrans" cxnId="{A2A618DB-8CEE-41C2-8390-F86E84948F5A}">
      <dgm:prSet/>
      <dgm:spPr/>
      <dgm:t>
        <a:bodyPr/>
        <a:lstStyle/>
        <a:p>
          <a:endParaRPr lang="en-US"/>
        </a:p>
      </dgm:t>
    </dgm:pt>
    <dgm:pt modelId="{E5F080B0-BBB4-4564-9D7D-C4217B84782D}" type="sibTrans" cxnId="{A2A618DB-8CEE-41C2-8390-F86E84948F5A}">
      <dgm:prSet/>
      <dgm:spPr/>
      <dgm:t>
        <a:bodyPr/>
        <a:lstStyle/>
        <a:p>
          <a:pPr>
            <a:lnSpc>
              <a:spcPct val="100000"/>
            </a:lnSpc>
          </a:pPr>
          <a:endParaRPr lang="en-US"/>
        </a:p>
      </dgm:t>
    </dgm:pt>
    <dgm:pt modelId="{0E79D6FC-5D02-419C-A3E2-6939756D54F5}">
      <dgm:prSet/>
      <dgm:spPr/>
      <dgm:t>
        <a:bodyPr/>
        <a:lstStyle/>
        <a:p>
          <a:pPr>
            <a:lnSpc>
              <a:spcPct val="100000"/>
            </a:lnSpc>
          </a:pPr>
          <a:r>
            <a:rPr lang="en-US" dirty="0"/>
            <a:t>Watch your App IDs and where you use them</a:t>
          </a:r>
        </a:p>
      </dgm:t>
    </dgm:pt>
    <dgm:pt modelId="{107F8FE5-F3CD-4D07-942F-A40768EDC900}" type="parTrans" cxnId="{2A064EB6-612E-4808-B665-33FCD0C27B1F}">
      <dgm:prSet/>
      <dgm:spPr/>
      <dgm:t>
        <a:bodyPr/>
        <a:lstStyle/>
        <a:p>
          <a:endParaRPr lang="en-US"/>
        </a:p>
      </dgm:t>
    </dgm:pt>
    <dgm:pt modelId="{F8393ADA-CF12-410B-BFF3-32CE0E89D81B}" type="sibTrans" cxnId="{2A064EB6-612E-4808-B665-33FCD0C27B1F}">
      <dgm:prSet/>
      <dgm:spPr/>
      <dgm:t>
        <a:bodyPr/>
        <a:lstStyle/>
        <a:p>
          <a:pPr>
            <a:lnSpc>
              <a:spcPct val="100000"/>
            </a:lnSpc>
          </a:pPr>
          <a:endParaRPr lang="en-US"/>
        </a:p>
      </dgm:t>
    </dgm:pt>
    <dgm:pt modelId="{5011E5C3-188F-444A-9EB6-ADE2865116B4}">
      <dgm:prSet/>
      <dgm:spPr/>
      <dgm:t>
        <a:bodyPr/>
        <a:lstStyle/>
        <a:p>
          <a:pPr>
            <a:lnSpc>
              <a:spcPct val="100000"/>
            </a:lnSpc>
          </a:pPr>
          <a:r>
            <a:rPr lang="en-US" dirty="0"/>
            <a:t>RSC in locked-down tenants (user consent is disabled)</a:t>
          </a:r>
        </a:p>
      </dgm:t>
    </dgm:pt>
    <dgm:pt modelId="{BB2AB0E7-8ABD-4AE0-93D4-CBFDFCC5C674}" type="parTrans" cxnId="{20C20C19-2050-4FE1-A3C5-C936647DD97A}">
      <dgm:prSet/>
      <dgm:spPr/>
      <dgm:t>
        <a:bodyPr/>
        <a:lstStyle/>
        <a:p>
          <a:endParaRPr lang="en-US"/>
        </a:p>
      </dgm:t>
    </dgm:pt>
    <dgm:pt modelId="{D2F07987-7BE9-47E2-8ECF-297DE8A41085}" type="sibTrans" cxnId="{20C20C19-2050-4FE1-A3C5-C936647DD97A}">
      <dgm:prSet/>
      <dgm:spPr/>
      <dgm:t>
        <a:bodyPr/>
        <a:lstStyle/>
        <a:p>
          <a:pPr>
            <a:lnSpc>
              <a:spcPct val="100000"/>
            </a:lnSpc>
          </a:pPr>
          <a:endParaRPr lang="en-US"/>
        </a:p>
      </dgm:t>
    </dgm:pt>
    <dgm:pt modelId="{FD742815-A902-45BD-BDE9-4E85B232DCCE}">
      <dgm:prSet/>
      <dgm:spPr/>
      <dgm:t>
        <a:bodyPr/>
        <a:lstStyle/>
        <a:p>
          <a:pPr>
            <a:lnSpc>
              <a:spcPct val="100000"/>
            </a:lnSpc>
          </a:pPr>
          <a:r>
            <a:rPr lang="en-US" dirty="0"/>
            <a:t>Developers must deal with multiple tokens</a:t>
          </a:r>
        </a:p>
      </dgm:t>
    </dgm:pt>
    <dgm:pt modelId="{B5F40B54-76F7-4699-863B-EB0D68F96447}" type="parTrans" cxnId="{764319D7-FF23-4628-AABE-7B366BB005F6}">
      <dgm:prSet/>
      <dgm:spPr/>
      <dgm:t>
        <a:bodyPr/>
        <a:lstStyle/>
        <a:p>
          <a:endParaRPr lang="en-US"/>
        </a:p>
      </dgm:t>
    </dgm:pt>
    <dgm:pt modelId="{866BAC48-F4CD-4817-8805-B9EBE6729FBB}" type="sibTrans" cxnId="{764319D7-FF23-4628-AABE-7B366BB005F6}">
      <dgm:prSet/>
      <dgm:spPr/>
      <dgm:t>
        <a:bodyPr/>
        <a:lstStyle/>
        <a:p>
          <a:endParaRPr lang="en-US"/>
        </a:p>
      </dgm:t>
    </dgm:pt>
    <dgm:pt modelId="{7CEC3131-DFCA-42AD-BEAD-D84B2EF5128B}" type="pres">
      <dgm:prSet presAssocID="{67EF8F71-47DB-4F99-9687-7451D35F9CB1}" presName="root" presStyleCnt="0">
        <dgm:presLayoutVars>
          <dgm:dir/>
          <dgm:resizeHandles val="exact"/>
        </dgm:presLayoutVars>
      </dgm:prSet>
      <dgm:spPr/>
    </dgm:pt>
    <dgm:pt modelId="{86DAFCF2-E3D1-4B5C-BDCA-684688BE0D64}" type="pres">
      <dgm:prSet presAssocID="{67EF8F71-47DB-4F99-9687-7451D35F9CB1}" presName="container" presStyleCnt="0">
        <dgm:presLayoutVars>
          <dgm:dir/>
          <dgm:resizeHandles val="exact"/>
        </dgm:presLayoutVars>
      </dgm:prSet>
      <dgm:spPr/>
    </dgm:pt>
    <dgm:pt modelId="{D5D1CEA3-0CDB-466A-AB87-45B58BAAC6F0}" type="pres">
      <dgm:prSet presAssocID="{2B8106D9-D124-4D1E-92EC-5F50AE6FBFAC}" presName="compNode" presStyleCnt="0"/>
      <dgm:spPr/>
    </dgm:pt>
    <dgm:pt modelId="{3C1C8E20-417E-4F56-9C14-12AA5FBF1325}" type="pres">
      <dgm:prSet presAssocID="{2B8106D9-D124-4D1E-92EC-5F50AE6FBFAC}" presName="iconBgRect" presStyleLbl="bgShp" presStyleIdx="0" presStyleCnt="9"/>
      <dgm:spPr/>
    </dgm:pt>
    <dgm:pt modelId="{1B8F2656-5B66-4DE2-9CD6-C724EF8FA025}" type="pres">
      <dgm:prSet presAssocID="{2B8106D9-D124-4D1E-92EC-5F50AE6FBFAC}"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D0677A2-D480-4F8E-B118-A496BE971C15}" type="pres">
      <dgm:prSet presAssocID="{2B8106D9-D124-4D1E-92EC-5F50AE6FBFAC}" presName="spaceRect" presStyleCnt="0"/>
      <dgm:spPr/>
    </dgm:pt>
    <dgm:pt modelId="{D033303C-1BF4-4C0B-80F2-2D8FC8708F47}" type="pres">
      <dgm:prSet presAssocID="{2B8106D9-D124-4D1E-92EC-5F50AE6FBFAC}" presName="textRect" presStyleLbl="revTx" presStyleIdx="0" presStyleCnt="9">
        <dgm:presLayoutVars>
          <dgm:chMax val="1"/>
          <dgm:chPref val="1"/>
        </dgm:presLayoutVars>
      </dgm:prSet>
      <dgm:spPr/>
    </dgm:pt>
    <dgm:pt modelId="{353CB226-A035-4B5B-8A7C-653E964DCDED}" type="pres">
      <dgm:prSet presAssocID="{B9A61B56-5F5C-4789-8D7B-0A43BF783710}" presName="sibTrans" presStyleLbl="sibTrans2D1" presStyleIdx="0" presStyleCnt="0"/>
      <dgm:spPr/>
    </dgm:pt>
    <dgm:pt modelId="{B8C41F86-7698-4927-BA0C-59F5B6639E17}" type="pres">
      <dgm:prSet presAssocID="{6CB8F2D2-7E36-412E-A4E7-4AECAE71F4F5}" presName="compNode" presStyleCnt="0"/>
      <dgm:spPr/>
    </dgm:pt>
    <dgm:pt modelId="{2FBCA68C-4616-455F-B3D3-2D2A98D27051}" type="pres">
      <dgm:prSet presAssocID="{6CB8F2D2-7E36-412E-A4E7-4AECAE71F4F5}" presName="iconBgRect" presStyleLbl="bgShp" presStyleIdx="1" presStyleCnt="9"/>
      <dgm:spPr/>
    </dgm:pt>
    <dgm:pt modelId="{E096B6FD-288C-4D29-9FC5-CD36F85A15AA}" type="pres">
      <dgm:prSet presAssocID="{6CB8F2D2-7E36-412E-A4E7-4AECAE71F4F5}" presName="iconRect" presStyleLbl="node1" presStyleIdx="1" presStyleCnt="9"/>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955EB874-E6E0-4377-B4E0-4040FF45BBC3}" type="pres">
      <dgm:prSet presAssocID="{6CB8F2D2-7E36-412E-A4E7-4AECAE71F4F5}" presName="spaceRect" presStyleCnt="0"/>
      <dgm:spPr/>
    </dgm:pt>
    <dgm:pt modelId="{DCF4BABD-00DB-4A64-8E61-1BE16367E8FA}" type="pres">
      <dgm:prSet presAssocID="{6CB8F2D2-7E36-412E-A4E7-4AECAE71F4F5}" presName="textRect" presStyleLbl="revTx" presStyleIdx="1" presStyleCnt="9">
        <dgm:presLayoutVars>
          <dgm:chMax val="1"/>
          <dgm:chPref val="1"/>
        </dgm:presLayoutVars>
      </dgm:prSet>
      <dgm:spPr/>
    </dgm:pt>
    <dgm:pt modelId="{6EB238F1-1E71-43F8-8B3A-C155452711AB}" type="pres">
      <dgm:prSet presAssocID="{B30840A0-FFA8-4101-92EE-346201F36F6B}" presName="sibTrans" presStyleLbl="sibTrans2D1" presStyleIdx="0" presStyleCnt="0"/>
      <dgm:spPr/>
    </dgm:pt>
    <dgm:pt modelId="{7F847625-15A0-441F-8097-C080D2FF9AD3}" type="pres">
      <dgm:prSet presAssocID="{6568E325-C969-4399-BF1A-246CC095DB04}" presName="compNode" presStyleCnt="0"/>
      <dgm:spPr/>
    </dgm:pt>
    <dgm:pt modelId="{0017AE67-C82A-4717-870E-D17EE69C8013}" type="pres">
      <dgm:prSet presAssocID="{6568E325-C969-4399-BF1A-246CC095DB04}" presName="iconBgRect" presStyleLbl="bgShp" presStyleIdx="2" presStyleCnt="9"/>
      <dgm:spPr/>
    </dgm:pt>
    <dgm:pt modelId="{499EB871-7185-4C8F-B156-AAC374F1DD17}" type="pres">
      <dgm:prSet presAssocID="{6568E325-C969-4399-BF1A-246CC095DB04}"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8CBA0DB9-FF6A-45DE-8AC1-418225BD71AD}" type="pres">
      <dgm:prSet presAssocID="{6568E325-C969-4399-BF1A-246CC095DB04}" presName="spaceRect" presStyleCnt="0"/>
      <dgm:spPr/>
    </dgm:pt>
    <dgm:pt modelId="{6B7F9522-0B61-461D-BED4-33EC5B2B1430}" type="pres">
      <dgm:prSet presAssocID="{6568E325-C969-4399-BF1A-246CC095DB04}" presName="textRect" presStyleLbl="revTx" presStyleIdx="2" presStyleCnt="9">
        <dgm:presLayoutVars>
          <dgm:chMax val="1"/>
          <dgm:chPref val="1"/>
        </dgm:presLayoutVars>
      </dgm:prSet>
      <dgm:spPr/>
    </dgm:pt>
    <dgm:pt modelId="{C1B6E40E-09B7-444C-B4A6-8CD513276BAD}" type="pres">
      <dgm:prSet presAssocID="{D88A14A4-82A6-4FE2-8002-347FD1108A14}" presName="sibTrans" presStyleLbl="sibTrans2D1" presStyleIdx="0" presStyleCnt="0"/>
      <dgm:spPr/>
    </dgm:pt>
    <dgm:pt modelId="{EECE2B34-E9B4-410C-81F7-A454F98CD2A4}" type="pres">
      <dgm:prSet presAssocID="{43695868-F4DB-4FC7-B8D7-3DFDF2AB3AA4}" presName="compNode" presStyleCnt="0"/>
      <dgm:spPr/>
    </dgm:pt>
    <dgm:pt modelId="{A03A8B19-1345-4966-B370-39B02FD60620}" type="pres">
      <dgm:prSet presAssocID="{43695868-F4DB-4FC7-B8D7-3DFDF2AB3AA4}" presName="iconBgRect" presStyleLbl="bgShp" presStyleIdx="3" presStyleCnt="9"/>
      <dgm:spPr/>
    </dgm:pt>
    <dgm:pt modelId="{46C416AF-57CC-4F14-A5A1-472FD600C0DA}" type="pres">
      <dgm:prSet presAssocID="{43695868-F4DB-4FC7-B8D7-3DFDF2AB3AA4}"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FD8D00AF-669F-4F59-B348-5F92AFCDA1D2}" type="pres">
      <dgm:prSet presAssocID="{43695868-F4DB-4FC7-B8D7-3DFDF2AB3AA4}" presName="spaceRect" presStyleCnt="0"/>
      <dgm:spPr/>
    </dgm:pt>
    <dgm:pt modelId="{F3337D9E-EFCF-49BE-A19D-1A6CDE713025}" type="pres">
      <dgm:prSet presAssocID="{43695868-F4DB-4FC7-B8D7-3DFDF2AB3AA4}" presName="textRect" presStyleLbl="revTx" presStyleIdx="3" presStyleCnt="9">
        <dgm:presLayoutVars>
          <dgm:chMax val="1"/>
          <dgm:chPref val="1"/>
        </dgm:presLayoutVars>
      </dgm:prSet>
      <dgm:spPr/>
    </dgm:pt>
    <dgm:pt modelId="{04328236-767B-414B-8061-03D0FF60D1A5}" type="pres">
      <dgm:prSet presAssocID="{A3894352-DB15-4B55-8541-20538C5B4E51}" presName="sibTrans" presStyleLbl="sibTrans2D1" presStyleIdx="0" presStyleCnt="0"/>
      <dgm:spPr/>
    </dgm:pt>
    <dgm:pt modelId="{4EEA3910-AD01-42AA-B23B-E280DE014AC4}" type="pres">
      <dgm:prSet presAssocID="{AD261A75-FD8C-40B8-9882-077C7F0F86D3}" presName="compNode" presStyleCnt="0"/>
      <dgm:spPr/>
    </dgm:pt>
    <dgm:pt modelId="{003A0FBA-0030-44BB-99AD-5005388FB0BA}" type="pres">
      <dgm:prSet presAssocID="{AD261A75-FD8C-40B8-9882-077C7F0F86D3}" presName="iconBgRect" presStyleLbl="bgShp" presStyleIdx="4" presStyleCnt="9"/>
      <dgm:spPr/>
    </dgm:pt>
    <dgm:pt modelId="{89ED78F4-C5B5-46AF-AD4D-E4BBF826BBF2}" type="pres">
      <dgm:prSet presAssocID="{AD261A75-FD8C-40B8-9882-077C7F0F86D3}" presName="iconRect" presStyleLbl="node1" presStyleIdx="4" presStyleCnt="9"/>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assroom"/>
        </a:ext>
      </dgm:extLst>
    </dgm:pt>
    <dgm:pt modelId="{83116A0E-5F9A-4A88-8B7E-1BD69F74EE70}" type="pres">
      <dgm:prSet presAssocID="{AD261A75-FD8C-40B8-9882-077C7F0F86D3}" presName="spaceRect" presStyleCnt="0"/>
      <dgm:spPr/>
    </dgm:pt>
    <dgm:pt modelId="{9523B9B4-3A03-4146-B23D-F792DAB8DB4E}" type="pres">
      <dgm:prSet presAssocID="{AD261A75-FD8C-40B8-9882-077C7F0F86D3}" presName="textRect" presStyleLbl="revTx" presStyleIdx="4" presStyleCnt="9">
        <dgm:presLayoutVars>
          <dgm:chMax val="1"/>
          <dgm:chPref val="1"/>
        </dgm:presLayoutVars>
      </dgm:prSet>
      <dgm:spPr/>
    </dgm:pt>
    <dgm:pt modelId="{5BBB0530-90CC-402A-9D54-E0932EE89246}" type="pres">
      <dgm:prSet presAssocID="{F0FBEE35-FA01-4561-BEF0-5049E7A2D425}" presName="sibTrans" presStyleLbl="sibTrans2D1" presStyleIdx="0" presStyleCnt="0"/>
      <dgm:spPr/>
    </dgm:pt>
    <dgm:pt modelId="{8A3E2F8F-F966-43BD-975C-2FCFCC844F90}" type="pres">
      <dgm:prSet presAssocID="{EDADA081-B9FB-4769-A6FF-402CB818986E}" presName="compNode" presStyleCnt="0"/>
      <dgm:spPr/>
    </dgm:pt>
    <dgm:pt modelId="{30C78780-074B-4499-A91C-173E151BF3A6}" type="pres">
      <dgm:prSet presAssocID="{EDADA081-B9FB-4769-A6FF-402CB818986E}" presName="iconBgRect" presStyleLbl="bgShp" presStyleIdx="5" presStyleCnt="9"/>
      <dgm:spPr/>
    </dgm:pt>
    <dgm:pt modelId="{9CB04029-4CC8-4F76-8CC8-0014E19E7B4D}" type="pres">
      <dgm:prSet presAssocID="{EDADA081-B9FB-4769-A6FF-402CB818986E}"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0F128FB4-52A2-4A22-923D-357B7D5A110D}" type="pres">
      <dgm:prSet presAssocID="{EDADA081-B9FB-4769-A6FF-402CB818986E}" presName="spaceRect" presStyleCnt="0"/>
      <dgm:spPr/>
    </dgm:pt>
    <dgm:pt modelId="{7A7F9B7E-7764-4CA2-A214-115C0CE31F83}" type="pres">
      <dgm:prSet presAssocID="{EDADA081-B9FB-4769-A6FF-402CB818986E}" presName="textRect" presStyleLbl="revTx" presStyleIdx="5" presStyleCnt="9">
        <dgm:presLayoutVars>
          <dgm:chMax val="1"/>
          <dgm:chPref val="1"/>
        </dgm:presLayoutVars>
      </dgm:prSet>
      <dgm:spPr/>
    </dgm:pt>
    <dgm:pt modelId="{3ADD6DA5-805F-4B96-A11C-BABB8CDF2427}" type="pres">
      <dgm:prSet presAssocID="{E5F080B0-BBB4-4564-9D7D-C4217B84782D}" presName="sibTrans" presStyleLbl="sibTrans2D1" presStyleIdx="0" presStyleCnt="0"/>
      <dgm:spPr/>
    </dgm:pt>
    <dgm:pt modelId="{45379583-909F-4E46-AFFD-62324557C5C2}" type="pres">
      <dgm:prSet presAssocID="{0E79D6FC-5D02-419C-A3E2-6939756D54F5}" presName="compNode" presStyleCnt="0"/>
      <dgm:spPr/>
    </dgm:pt>
    <dgm:pt modelId="{6CEBDDA1-D5A0-42B8-87C2-84E2800804C3}" type="pres">
      <dgm:prSet presAssocID="{0E79D6FC-5D02-419C-A3E2-6939756D54F5}" presName="iconBgRect" presStyleLbl="bgShp" presStyleIdx="6" presStyleCnt="9"/>
      <dgm:spPr/>
    </dgm:pt>
    <dgm:pt modelId="{4A1B8373-A4FA-44A4-A55A-F780F2AA90C5}" type="pres">
      <dgm:prSet presAssocID="{0E79D6FC-5D02-419C-A3E2-6939756D54F5}" presName="iconRect" presStyleLbl="nod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blet"/>
        </a:ext>
      </dgm:extLst>
    </dgm:pt>
    <dgm:pt modelId="{EAD5A80C-A527-4287-8D3A-8F314437B844}" type="pres">
      <dgm:prSet presAssocID="{0E79D6FC-5D02-419C-A3E2-6939756D54F5}" presName="spaceRect" presStyleCnt="0"/>
      <dgm:spPr/>
    </dgm:pt>
    <dgm:pt modelId="{47B8F752-E5D4-442D-B914-D176EF6993EC}" type="pres">
      <dgm:prSet presAssocID="{0E79D6FC-5D02-419C-A3E2-6939756D54F5}" presName="textRect" presStyleLbl="revTx" presStyleIdx="6" presStyleCnt="9">
        <dgm:presLayoutVars>
          <dgm:chMax val="1"/>
          <dgm:chPref val="1"/>
        </dgm:presLayoutVars>
      </dgm:prSet>
      <dgm:spPr/>
    </dgm:pt>
    <dgm:pt modelId="{253A4A0B-831A-446A-AA8B-1F575E69961D}" type="pres">
      <dgm:prSet presAssocID="{F8393ADA-CF12-410B-BFF3-32CE0E89D81B}" presName="sibTrans" presStyleLbl="sibTrans2D1" presStyleIdx="0" presStyleCnt="0"/>
      <dgm:spPr/>
    </dgm:pt>
    <dgm:pt modelId="{F550E095-8403-48CB-AE96-59EB8E6F5726}" type="pres">
      <dgm:prSet presAssocID="{5011E5C3-188F-444A-9EB6-ADE2865116B4}" presName="compNode" presStyleCnt="0"/>
      <dgm:spPr/>
    </dgm:pt>
    <dgm:pt modelId="{DA2698E7-F87B-42B5-B608-FBD48F5FE2D4}" type="pres">
      <dgm:prSet presAssocID="{5011E5C3-188F-444A-9EB6-ADE2865116B4}" presName="iconBgRect" presStyleLbl="bgShp" presStyleIdx="7" presStyleCnt="9"/>
      <dgm:spPr/>
    </dgm:pt>
    <dgm:pt modelId="{FF422504-CD6C-49FB-8601-4AEE173C4EEE}" type="pres">
      <dgm:prSet presAssocID="{5011E5C3-188F-444A-9EB6-ADE2865116B4}" presName="iconRect" presStyleLbl="node1" presStyleIdx="7" presStyleCnt="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Lock"/>
        </a:ext>
      </dgm:extLst>
    </dgm:pt>
    <dgm:pt modelId="{FDC355F4-5205-47EF-93D4-D4E9E16DBA1D}" type="pres">
      <dgm:prSet presAssocID="{5011E5C3-188F-444A-9EB6-ADE2865116B4}" presName="spaceRect" presStyleCnt="0"/>
      <dgm:spPr/>
    </dgm:pt>
    <dgm:pt modelId="{05F93F1A-BA11-4E8D-AF19-5794589322A0}" type="pres">
      <dgm:prSet presAssocID="{5011E5C3-188F-444A-9EB6-ADE2865116B4}" presName="textRect" presStyleLbl="revTx" presStyleIdx="7" presStyleCnt="9">
        <dgm:presLayoutVars>
          <dgm:chMax val="1"/>
          <dgm:chPref val="1"/>
        </dgm:presLayoutVars>
      </dgm:prSet>
      <dgm:spPr/>
    </dgm:pt>
    <dgm:pt modelId="{44FAD579-7C38-4B31-96C1-112A9BB08DD0}" type="pres">
      <dgm:prSet presAssocID="{D2F07987-7BE9-47E2-8ECF-297DE8A41085}" presName="sibTrans" presStyleLbl="sibTrans2D1" presStyleIdx="0" presStyleCnt="0"/>
      <dgm:spPr/>
    </dgm:pt>
    <dgm:pt modelId="{88F14CDB-C2AD-471F-AD2F-7CDCB7D3373D}" type="pres">
      <dgm:prSet presAssocID="{FD742815-A902-45BD-BDE9-4E85B232DCCE}" presName="compNode" presStyleCnt="0"/>
      <dgm:spPr/>
    </dgm:pt>
    <dgm:pt modelId="{8C54A63B-DB92-4CE4-8C35-7F4313A4AB7C}" type="pres">
      <dgm:prSet presAssocID="{FD742815-A902-45BD-BDE9-4E85B232DCCE}" presName="iconBgRect" presStyleLbl="bgShp" presStyleIdx="8" presStyleCnt="9"/>
      <dgm:spPr/>
    </dgm:pt>
    <dgm:pt modelId="{349DDE3A-E1D2-4B34-8404-060B34303D9C}" type="pres">
      <dgm:prSet presAssocID="{FD742815-A902-45BD-BDE9-4E85B232DCCE}" presName="iconRect" presStyleLbl="node1" presStyleIdx="8" presStyleCnt="9"/>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dgm:spPr>
      <dgm:extLst>
        <a:ext uri="{E40237B7-FDA0-4F09-8148-C483321AD2D9}">
          <dgm14:cNvPr xmlns:dgm14="http://schemas.microsoft.com/office/drawing/2010/diagram" id="0" name="" descr="Key"/>
        </a:ext>
      </dgm:extLst>
    </dgm:pt>
    <dgm:pt modelId="{7373FB5C-8A04-4ECE-815E-240A0F255C2C}" type="pres">
      <dgm:prSet presAssocID="{FD742815-A902-45BD-BDE9-4E85B232DCCE}" presName="spaceRect" presStyleCnt="0"/>
      <dgm:spPr/>
    </dgm:pt>
    <dgm:pt modelId="{DDF009F9-B64E-4963-8360-F9663E481765}" type="pres">
      <dgm:prSet presAssocID="{FD742815-A902-45BD-BDE9-4E85B232DCCE}" presName="textRect" presStyleLbl="revTx" presStyleIdx="8" presStyleCnt="9">
        <dgm:presLayoutVars>
          <dgm:chMax val="1"/>
          <dgm:chPref val="1"/>
        </dgm:presLayoutVars>
      </dgm:prSet>
      <dgm:spPr/>
    </dgm:pt>
  </dgm:ptLst>
  <dgm:cxnLst>
    <dgm:cxn modelId="{F0B84105-DEF3-4189-8384-29245239CD09}" type="presOf" srcId="{D2F07987-7BE9-47E2-8ECF-297DE8A41085}" destId="{44FAD579-7C38-4B31-96C1-112A9BB08DD0}" srcOrd="0" destOrd="0" presId="urn:microsoft.com/office/officeart/2018/2/layout/IconCircleList"/>
    <dgm:cxn modelId="{F27CE107-4469-47AA-9E52-A3F4C070E043}" type="presOf" srcId="{EDADA081-B9FB-4769-A6FF-402CB818986E}" destId="{7A7F9B7E-7764-4CA2-A214-115C0CE31F83}" srcOrd="0" destOrd="0" presId="urn:microsoft.com/office/officeart/2018/2/layout/IconCircleList"/>
    <dgm:cxn modelId="{4718DF0F-4F0E-4017-8EC3-F72FF1808737}" type="presOf" srcId="{0E79D6FC-5D02-419C-A3E2-6939756D54F5}" destId="{47B8F752-E5D4-442D-B914-D176EF6993EC}" srcOrd="0" destOrd="0" presId="urn:microsoft.com/office/officeart/2018/2/layout/IconCircleList"/>
    <dgm:cxn modelId="{57220918-B3D6-4C13-B0A4-6822515B6E2F}" type="presOf" srcId="{67EF8F71-47DB-4F99-9687-7451D35F9CB1}" destId="{7CEC3131-DFCA-42AD-BEAD-D84B2EF5128B}" srcOrd="0" destOrd="0" presId="urn:microsoft.com/office/officeart/2018/2/layout/IconCircleList"/>
    <dgm:cxn modelId="{20C20C19-2050-4FE1-A3C5-C936647DD97A}" srcId="{67EF8F71-47DB-4F99-9687-7451D35F9CB1}" destId="{5011E5C3-188F-444A-9EB6-ADE2865116B4}" srcOrd="7" destOrd="0" parTransId="{BB2AB0E7-8ABD-4AE0-93D4-CBFDFCC5C674}" sibTransId="{D2F07987-7BE9-47E2-8ECF-297DE8A41085}"/>
    <dgm:cxn modelId="{C6532B19-B4E5-4A0D-9DB0-F5D65B90ACB0}" type="presOf" srcId="{6CB8F2D2-7E36-412E-A4E7-4AECAE71F4F5}" destId="{DCF4BABD-00DB-4A64-8E61-1BE16367E8FA}" srcOrd="0" destOrd="0" presId="urn:microsoft.com/office/officeart/2018/2/layout/IconCircleList"/>
    <dgm:cxn modelId="{DE43A31D-DAAF-43A6-AD9A-BA17B0004259}" type="presOf" srcId="{43695868-F4DB-4FC7-B8D7-3DFDF2AB3AA4}" destId="{F3337D9E-EFCF-49BE-A19D-1A6CDE713025}" srcOrd="0" destOrd="0" presId="urn:microsoft.com/office/officeart/2018/2/layout/IconCircleList"/>
    <dgm:cxn modelId="{92DB4E1E-CC97-4363-8F62-AD97A4D6DCD9}" srcId="{67EF8F71-47DB-4F99-9687-7451D35F9CB1}" destId="{2B8106D9-D124-4D1E-92EC-5F50AE6FBFAC}" srcOrd="0" destOrd="0" parTransId="{8933E746-D5F8-4DA3-818C-73EBB9A304E1}" sibTransId="{B9A61B56-5F5C-4789-8D7B-0A43BF783710}"/>
    <dgm:cxn modelId="{91F49E27-96FB-4012-A35D-2C62D79E8D0F}" type="presOf" srcId="{B30840A0-FFA8-4101-92EE-346201F36F6B}" destId="{6EB238F1-1E71-43F8-8B3A-C155452711AB}" srcOrd="0" destOrd="0" presId="urn:microsoft.com/office/officeart/2018/2/layout/IconCircleList"/>
    <dgm:cxn modelId="{17CA4430-ACE8-4C3A-A234-57802AD2787B}" type="presOf" srcId="{F8393ADA-CF12-410B-BFF3-32CE0E89D81B}" destId="{253A4A0B-831A-446A-AA8B-1F575E69961D}" srcOrd="0" destOrd="0" presId="urn:microsoft.com/office/officeart/2018/2/layout/IconCircleList"/>
    <dgm:cxn modelId="{DC9BA432-58B8-49CC-BA9E-7106C1A1F77B}" srcId="{67EF8F71-47DB-4F99-9687-7451D35F9CB1}" destId="{AD261A75-FD8C-40B8-9882-077C7F0F86D3}" srcOrd="4" destOrd="0" parTransId="{8C7D0AB0-0DA5-473B-AAF9-2FD282D4B67F}" sibTransId="{F0FBEE35-FA01-4561-BEF0-5049E7A2D425}"/>
    <dgm:cxn modelId="{A9701A39-62D9-43EA-9B46-C45D5E8841CB}" type="presOf" srcId="{6568E325-C969-4399-BF1A-246CC095DB04}" destId="{6B7F9522-0B61-461D-BED4-33EC5B2B1430}" srcOrd="0" destOrd="0" presId="urn:microsoft.com/office/officeart/2018/2/layout/IconCircleList"/>
    <dgm:cxn modelId="{1DF2A747-5685-423F-835B-032C43AC1C01}" type="presOf" srcId="{AD261A75-FD8C-40B8-9882-077C7F0F86D3}" destId="{9523B9B4-3A03-4146-B23D-F792DAB8DB4E}" srcOrd="0" destOrd="0" presId="urn:microsoft.com/office/officeart/2018/2/layout/IconCircleList"/>
    <dgm:cxn modelId="{9E8B5368-7BEB-48D2-84C1-E3E04D58EBA1}" type="presOf" srcId="{E5F080B0-BBB4-4564-9D7D-C4217B84782D}" destId="{3ADD6DA5-805F-4B96-A11C-BABB8CDF2427}" srcOrd="0" destOrd="0" presId="urn:microsoft.com/office/officeart/2018/2/layout/IconCircleList"/>
    <dgm:cxn modelId="{47AE6854-67FE-451E-BFC8-BB28467FB88C}" type="presOf" srcId="{FD742815-A902-45BD-BDE9-4E85B232DCCE}" destId="{DDF009F9-B64E-4963-8360-F9663E481765}" srcOrd="0" destOrd="0" presId="urn:microsoft.com/office/officeart/2018/2/layout/IconCircleList"/>
    <dgm:cxn modelId="{1B8AA2AA-5762-4E05-831B-5CD1ADBEE958}" srcId="{67EF8F71-47DB-4F99-9687-7451D35F9CB1}" destId="{6568E325-C969-4399-BF1A-246CC095DB04}" srcOrd="2" destOrd="0" parTransId="{9C8FFFBD-5492-4479-9064-E50DE67F4249}" sibTransId="{D88A14A4-82A6-4FE2-8002-347FD1108A14}"/>
    <dgm:cxn modelId="{2A064EB6-612E-4808-B665-33FCD0C27B1F}" srcId="{67EF8F71-47DB-4F99-9687-7451D35F9CB1}" destId="{0E79D6FC-5D02-419C-A3E2-6939756D54F5}" srcOrd="6" destOrd="0" parTransId="{107F8FE5-F3CD-4D07-942F-A40768EDC900}" sibTransId="{F8393ADA-CF12-410B-BFF3-32CE0E89D81B}"/>
    <dgm:cxn modelId="{D1D0B6BC-003E-4179-B1A9-5774B211D1E0}" type="presOf" srcId="{A3894352-DB15-4B55-8541-20538C5B4E51}" destId="{04328236-767B-414B-8061-03D0FF60D1A5}" srcOrd="0" destOrd="0" presId="urn:microsoft.com/office/officeart/2018/2/layout/IconCircleList"/>
    <dgm:cxn modelId="{2CC7D2C2-3EA6-40B2-8BCC-6CF75BA28CDA}" srcId="{67EF8F71-47DB-4F99-9687-7451D35F9CB1}" destId="{6CB8F2D2-7E36-412E-A4E7-4AECAE71F4F5}" srcOrd="1" destOrd="0" parTransId="{B9AECE5D-1D98-47E0-A033-8557EDB1354B}" sibTransId="{B30840A0-FFA8-4101-92EE-346201F36F6B}"/>
    <dgm:cxn modelId="{EB317AC4-2BF1-4861-BBE3-674CFA2A1D88}" type="presOf" srcId="{F0FBEE35-FA01-4561-BEF0-5049E7A2D425}" destId="{5BBB0530-90CC-402A-9D54-E0932EE89246}" srcOrd="0" destOrd="0" presId="urn:microsoft.com/office/officeart/2018/2/layout/IconCircleList"/>
    <dgm:cxn modelId="{9DA118C8-AC67-4486-8998-D48A1E46C1B5}" type="presOf" srcId="{B9A61B56-5F5C-4789-8D7B-0A43BF783710}" destId="{353CB226-A035-4B5B-8A7C-653E964DCDED}" srcOrd="0" destOrd="0" presId="urn:microsoft.com/office/officeart/2018/2/layout/IconCircleList"/>
    <dgm:cxn modelId="{764319D7-FF23-4628-AABE-7B366BB005F6}" srcId="{67EF8F71-47DB-4F99-9687-7451D35F9CB1}" destId="{FD742815-A902-45BD-BDE9-4E85B232DCCE}" srcOrd="8" destOrd="0" parTransId="{B5F40B54-76F7-4699-863B-EB0D68F96447}" sibTransId="{866BAC48-F4CD-4817-8805-B9EBE6729FBB}"/>
    <dgm:cxn modelId="{A2A618DB-8CEE-41C2-8390-F86E84948F5A}" srcId="{67EF8F71-47DB-4F99-9687-7451D35F9CB1}" destId="{EDADA081-B9FB-4769-A6FF-402CB818986E}" srcOrd="5" destOrd="0" parTransId="{3EE745AB-2988-475B-8381-48F6A4D5056E}" sibTransId="{E5F080B0-BBB4-4564-9D7D-C4217B84782D}"/>
    <dgm:cxn modelId="{F4E977DF-342A-4B75-A5DC-F5368121AC7D}" type="presOf" srcId="{D88A14A4-82A6-4FE2-8002-347FD1108A14}" destId="{C1B6E40E-09B7-444C-B4A6-8CD513276BAD}" srcOrd="0" destOrd="0" presId="urn:microsoft.com/office/officeart/2018/2/layout/IconCircleList"/>
    <dgm:cxn modelId="{CC6B72E5-C418-46BB-8ADC-B6C3766049CC}" srcId="{67EF8F71-47DB-4F99-9687-7451D35F9CB1}" destId="{43695868-F4DB-4FC7-B8D7-3DFDF2AB3AA4}" srcOrd="3" destOrd="0" parTransId="{7ADB535E-BC85-40AE-B3A9-6CEDD4E32755}" sibTransId="{A3894352-DB15-4B55-8541-20538C5B4E51}"/>
    <dgm:cxn modelId="{0C0763EE-1449-4C3F-A018-4E2FB574C364}" type="presOf" srcId="{2B8106D9-D124-4D1E-92EC-5F50AE6FBFAC}" destId="{D033303C-1BF4-4C0B-80F2-2D8FC8708F47}" srcOrd="0" destOrd="0" presId="urn:microsoft.com/office/officeart/2018/2/layout/IconCircleList"/>
    <dgm:cxn modelId="{3C9ECBF8-6BC0-4AC5-AF4C-8BBC71252A75}" type="presOf" srcId="{5011E5C3-188F-444A-9EB6-ADE2865116B4}" destId="{05F93F1A-BA11-4E8D-AF19-5794589322A0}" srcOrd="0" destOrd="0" presId="urn:microsoft.com/office/officeart/2018/2/layout/IconCircleList"/>
    <dgm:cxn modelId="{C1B5A0C5-D424-47CB-B136-6CC6CC868A47}" type="presParOf" srcId="{7CEC3131-DFCA-42AD-BEAD-D84B2EF5128B}" destId="{86DAFCF2-E3D1-4B5C-BDCA-684688BE0D64}" srcOrd="0" destOrd="0" presId="urn:microsoft.com/office/officeart/2018/2/layout/IconCircleList"/>
    <dgm:cxn modelId="{0381EBF9-FCDB-4961-B54C-B9A9C45403D4}" type="presParOf" srcId="{86DAFCF2-E3D1-4B5C-BDCA-684688BE0D64}" destId="{D5D1CEA3-0CDB-466A-AB87-45B58BAAC6F0}" srcOrd="0" destOrd="0" presId="urn:microsoft.com/office/officeart/2018/2/layout/IconCircleList"/>
    <dgm:cxn modelId="{DCAF5823-F024-417A-9187-02A22C2460E9}" type="presParOf" srcId="{D5D1CEA3-0CDB-466A-AB87-45B58BAAC6F0}" destId="{3C1C8E20-417E-4F56-9C14-12AA5FBF1325}" srcOrd="0" destOrd="0" presId="urn:microsoft.com/office/officeart/2018/2/layout/IconCircleList"/>
    <dgm:cxn modelId="{7F366A26-41A8-435A-A5CD-80481CC10CA8}" type="presParOf" srcId="{D5D1CEA3-0CDB-466A-AB87-45B58BAAC6F0}" destId="{1B8F2656-5B66-4DE2-9CD6-C724EF8FA025}" srcOrd="1" destOrd="0" presId="urn:microsoft.com/office/officeart/2018/2/layout/IconCircleList"/>
    <dgm:cxn modelId="{87782260-73A9-44D9-8CAB-9A1EAF7047B9}" type="presParOf" srcId="{D5D1CEA3-0CDB-466A-AB87-45B58BAAC6F0}" destId="{3D0677A2-D480-4F8E-B118-A496BE971C15}" srcOrd="2" destOrd="0" presId="urn:microsoft.com/office/officeart/2018/2/layout/IconCircleList"/>
    <dgm:cxn modelId="{C5CDC5DD-7608-4CB5-B80C-DB32C7356BE6}" type="presParOf" srcId="{D5D1CEA3-0CDB-466A-AB87-45B58BAAC6F0}" destId="{D033303C-1BF4-4C0B-80F2-2D8FC8708F47}" srcOrd="3" destOrd="0" presId="urn:microsoft.com/office/officeart/2018/2/layout/IconCircleList"/>
    <dgm:cxn modelId="{C2A28A58-2A58-4770-AA14-879AD2DD1FCA}" type="presParOf" srcId="{86DAFCF2-E3D1-4B5C-BDCA-684688BE0D64}" destId="{353CB226-A035-4B5B-8A7C-653E964DCDED}" srcOrd="1" destOrd="0" presId="urn:microsoft.com/office/officeart/2018/2/layout/IconCircleList"/>
    <dgm:cxn modelId="{BC7FB9BE-D105-4BBC-9C19-8CD109126409}" type="presParOf" srcId="{86DAFCF2-E3D1-4B5C-BDCA-684688BE0D64}" destId="{B8C41F86-7698-4927-BA0C-59F5B6639E17}" srcOrd="2" destOrd="0" presId="urn:microsoft.com/office/officeart/2018/2/layout/IconCircleList"/>
    <dgm:cxn modelId="{59CD0C7B-B896-4503-BBD3-E6AEAA6462C5}" type="presParOf" srcId="{B8C41F86-7698-4927-BA0C-59F5B6639E17}" destId="{2FBCA68C-4616-455F-B3D3-2D2A98D27051}" srcOrd="0" destOrd="0" presId="urn:microsoft.com/office/officeart/2018/2/layout/IconCircleList"/>
    <dgm:cxn modelId="{20315DBB-1B43-4298-9485-8461BDB325BC}" type="presParOf" srcId="{B8C41F86-7698-4927-BA0C-59F5B6639E17}" destId="{E096B6FD-288C-4D29-9FC5-CD36F85A15AA}" srcOrd="1" destOrd="0" presId="urn:microsoft.com/office/officeart/2018/2/layout/IconCircleList"/>
    <dgm:cxn modelId="{4E563EF1-8B91-4200-86CD-9860D28501C3}" type="presParOf" srcId="{B8C41F86-7698-4927-BA0C-59F5B6639E17}" destId="{955EB874-E6E0-4377-B4E0-4040FF45BBC3}" srcOrd="2" destOrd="0" presId="urn:microsoft.com/office/officeart/2018/2/layout/IconCircleList"/>
    <dgm:cxn modelId="{5D542D73-6A83-46E8-AE0F-473D2EFF4531}" type="presParOf" srcId="{B8C41F86-7698-4927-BA0C-59F5B6639E17}" destId="{DCF4BABD-00DB-4A64-8E61-1BE16367E8FA}" srcOrd="3" destOrd="0" presId="urn:microsoft.com/office/officeart/2018/2/layout/IconCircleList"/>
    <dgm:cxn modelId="{27F9345E-14D3-4AF2-A7DF-143A0B766671}" type="presParOf" srcId="{86DAFCF2-E3D1-4B5C-BDCA-684688BE0D64}" destId="{6EB238F1-1E71-43F8-8B3A-C155452711AB}" srcOrd="3" destOrd="0" presId="urn:microsoft.com/office/officeart/2018/2/layout/IconCircleList"/>
    <dgm:cxn modelId="{A8EBAF78-436B-44A1-A70E-B3E545787BAC}" type="presParOf" srcId="{86DAFCF2-E3D1-4B5C-BDCA-684688BE0D64}" destId="{7F847625-15A0-441F-8097-C080D2FF9AD3}" srcOrd="4" destOrd="0" presId="urn:microsoft.com/office/officeart/2018/2/layout/IconCircleList"/>
    <dgm:cxn modelId="{C2582FC4-F465-4542-92BD-57E7EA70C2C2}" type="presParOf" srcId="{7F847625-15A0-441F-8097-C080D2FF9AD3}" destId="{0017AE67-C82A-4717-870E-D17EE69C8013}" srcOrd="0" destOrd="0" presId="urn:microsoft.com/office/officeart/2018/2/layout/IconCircleList"/>
    <dgm:cxn modelId="{6450D7BC-D682-48B3-9258-333D0352076C}" type="presParOf" srcId="{7F847625-15A0-441F-8097-C080D2FF9AD3}" destId="{499EB871-7185-4C8F-B156-AAC374F1DD17}" srcOrd="1" destOrd="0" presId="urn:microsoft.com/office/officeart/2018/2/layout/IconCircleList"/>
    <dgm:cxn modelId="{E2F5BE9A-914E-41B6-A267-909968C02145}" type="presParOf" srcId="{7F847625-15A0-441F-8097-C080D2FF9AD3}" destId="{8CBA0DB9-FF6A-45DE-8AC1-418225BD71AD}" srcOrd="2" destOrd="0" presId="urn:microsoft.com/office/officeart/2018/2/layout/IconCircleList"/>
    <dgm:cxn modelId="{3291DE90-2FE8-4CCF-A40C-8344782755D1}" type="presParOf" srcId="{7F847625-15A0-441F-8097-C080D2FF9AD3}" destId="{6B7F9522-0B61-461D-BED4-33EC5B2B1430}" srcOrd="3" destOrd="0" presId="urn:microsoft.com/office/officeart/2018/2/layout/IconCircleList"/>
    <dgm:cxn modelId="{17F5467C-2B20-4422-8030-E38A1A65ED08}" type="presParOf" srcId="{86DAFCF2-E3D1-4B5C-BDCA-684688BE0D64}" destId="{C1B6E40E-09B7-444C-B4A6-8CD513276BAD}" srcOrd="5" destOrd="0" presId="urn:microsoft.com/office/officeart/2018/2/layout/IconCircleList"/>
    <dgm:cxn modelId="{156EE4D3-85A1-43F3-81D6-2F5AA4467A03}" type="presParOf" srcId="{86DAFCF2-E3D1-4B5C-BDCA-684688BE0D64}" destId="{EECE2B34-E9B4-410C-81F7-A454F98CD2A4}" srcOrd="6" destOrd="0" presId="urn:microsoft.com/office/officeart/2018/2/layout/IconCircleList"/>
    <dgm:cxn modelId="{841E0201-C57E-47C1-B8F7-427C048AE8D7}" type="presParOf" srcId="{EECE2B34-E9B4-410C-81F7-A454F98CD2A4}" destId="{A03A8B19-1345-4966-B370-39B02FD60620}" srcOrd="0" destOrd="0" presId="urn:microsoft.com/office/officeart/2018/2/layout/IconCircleList"/>
    <dgm:cxn modelId="{37889DDC-AB9E-471A-BA4B-EACB31B912EF}" type="presParOf" srcId="{EECE2B34-E9B4-410C-81F7-A454F98CD2A4}" destId="{46C416AF-57CC-4F14-A5A1-472FD600C0DA}" srcOrd="1" destOrd="0" presId="urn:microsoft.com/office/officeart/2018/2/layout/IconCircleList"/>
    <dgm:cxn modelId="{2684E31E-576E-4805-80CB-83C48E6A129E}" type="presParOf" srcId="{EECE2B34-E9B4-410C-81F7-A454F98CD2A4}" destId="{FD8D00AF-669F-4F59-B348-5F92AFCDA1D2}" srcOrd="2" destOrd="0" presId="urn:microsoft.com/office/officeart/2018/2/layout/IconCircleList"/>
    <dgm:cxn modelId="{459652BE-5B26-4770-B7AA-74DBBCB1CDCA}" type="presParOf" srcId="{EECE2B34-E9B4-410C-81F7-A454F98CD2A4}" destId="{F3337D9E-EFCF-49BE-A19D-1A6CDE713025}" srcOrd="3" destOrd="0" presId="urn:microsoft.com/office/officeart/2018/2/layout/IconCircleList"/>
    <dgm:cxn modelId="{D2A0BC06-34C3-400E-AFCA-C4D87ED79A91}" type="presParOf" srcId="{86DAFCF2-E3D1-4B5C-BDCA-684688BE0D64}" destId="{04328236-767B-414B-8061-03D0FF60D1A5}" srcOrd="7" destOrd="0" presId="urn:microsoft.com/office/officeart/2018/2/layout/IconCircleList"/>
    <dgm:cxn modelId="{1CCB59D6-A649-49A6-A9CA-EE894AC22041}" type="presParOf" srcId="{86DAFCF2-E3D1-4B5C-BDCA-684688BE0D64}" destId="{4EEA3910-AD01-42AA-B23B-E280DE014AC4}" srcOrd="8" destOrd="0" presId="urn:microsoft.com/office/officeart/2018/2/layout/IconCircleList"/>
    <dgm:cxn modelId="{4E3E336E-E76C-479E-8B40-600D7DF0B709}" type="presParOf" srcId="{4EEA3910-AD01-42AA-B23B-E280DE014AC4}" destId="{003A0FBA-0030-44BB-99AD-5005388FB0BA}" srcOrd="0" destOrd="0" presId="urn:microsoft.com/office/officeart/2018/2/layout/IconCircleList"/>
    <dgm:cxn modelId="{A7CABEC9-5B7D-4F32-B40A-BF08DB7AEC11}" type="presParOf" srcId="{4EEA3910-AD01-42AA-B23B-E280DE014AC4}" destId="{89ED78F4-C5B5-46AF-AD4D-E4BBF826BBF2}" srcOrd="1" destOrd="0" presId="urn:microsoft.com/office/officeart/2018/2/layout/IconCircleList"/>
    <dgm:cxn modelId="{2BA79957-8331-4730-857E-2CA45D62BC4C}" type="presParOf" srcId="{4EEA3910-AD01-42AA-B23B-E280DE014AC4}" destId="{83116A0E-5F9A-4A88-8B7E-1BD69F74EE70}" srcOrd="2" destOrd="0" presId="urn:microsoft.com/office/officeart/2018/2/layout/IconCircleList"/>
    <dgm:cxn modelId="{4F99397D-6DF0-4246-939B-CF9777EB4A94}" type="presParOf" srcId="{4EEA3910-AD01-42AA-B23B-E280DE014AC4}" destId="{9523B9B4-3A03-4146-B23D-F792DAB8DB4E}" srcOrd="3" destOrd="0" presId="urn:microsoft.com/office/officeart/2018/2/layout/IconCircleList"/>
    <dgm:cxn modelId="{F9F67F85-040F-45C3-B091-FD47A490780F}" type="presParOf" srcId="{86DAFCF2-E3D1-4B5C-BDCA-684688BE0D64}" destId="{5BBB0530-90CC-402A-9D54-E0932EE89246}" srcOrd="9" destOrd="0" presId="urn:microsoft.com/office/officeart/2018/2/layout/IconCircleList"/>
    <dgm:cxn modelId="{0CB9BE95-F017-452C-B640-847F07D1B751}" type="presParOf" srcId="{86DAFCF2-E3D1-4B5C-BDCA-684688BE0D64}" destId="{8A3E2F8F-F966-43BD-975C-2FCFCC844F90}" srcOrd="10" destOrd="0" presId="urn:microsoft.com/office/officeart/2018/2/layout/IconCircleList"/>
    <dgm:cxn modelId="{EA74FFD5-B897-4C22-864F-3726542917BA}" type="presParOf" srcId="{8A3E2F8F-F966-43BD-975C-2FCFCC844F90}" destId="{30C78780-074B-4499-A91C-173E151BF3A6}" srcOrd="0" destOrd="0" presId="urn:microsoft.com/office/officeart/2018/2/layout/IconCircleList"/>
    <dgm:cxn modelId="{37C34BAF-75DC-48C5-906C-D4B0CE9E785E}" type="presParOf" srcId="{8A3E2F8F-F966-43BD-975C-2FCFCC844F90}" destId="{9CB04029-4CC8-4F76-8CC8-0014E19E7B4D}" srcOrd="1" destOrd="0" presId="urn:microsoft.com/office/officeart/2018/2/layout/IconCircleList"/>
    <dgm:cxn modelId="{246D16A6-0CEE-476C-B6C0-048CA9F3633C}" type="presParOf" srcId="{8A3E2F8F-F966-43BD-975C-2FCFCC844F90}" destId="{0F128FB4-52A2-4A22-923D-357B7D5A110D}" srcOrd="2" destOrd="0" presId="urn:microsoft.com/office/officeart/2018/2/layout/IconCircleList"/>
    <dgm:cxn modelId="{99A94252-A5E3-42CE-9875-57FBF11A3C4F}" type="presParOf" srcId="{8A3E2F8F-F966-43BD-975C-2FCFCC844F90}" destId="{7A7F9B7E-7764-4CA2-A214-115C0CE31F83}" srcOrd="3" destOrd="0" presId="urn:microsoft.com/office/officeart/2018/2/layout/IconCircleList"/>
    <dgm:cxn modelId="{75EFEE94-8341-42B4-BACB-30BE9AD12C7C}" type="presParOf" srcId="{86DAFCF2-E3D1-4B5C-BDCA-684688BE0D64}" destId="{3ADD6DA5-805F-4B96-A11C-BABB8CDF2427}" srcOrd="11" destOrd="0" presId="urn:microsoft.com/office/officeart/2018/2/layout/IconCircleList"/>
    <dgm:cxn modelId="{59E12CF7-F745-4270-9F8D-847F80B164AC}" type="presParOf" srcId="{86DAFCF2-E3D1-4B5C-BDCA-684688BE0D64}" destId="{45379583-909F-4E46-AFFD-62324557C5C2}" srcOrd="12" destOrd="0" presId="urn:microsoft.com/office/officeart/2018/2/layout/IconCircleList"/>
    <dgm:cxn modelId="{0A59022A-24D3-454C-8429-7BA1ECB7FB79}" type="presParOf" srcId="{45379583-909F-4E46-AFFD-62324557C5C2}" destId="{6CEBDDA1-D5A0-42B8-87C2-84E2800804C3}" srcOrd="0" destOrd="0" presId="urn:microsoft.com/office/officeart/2018/2/layout/IconCircleList"/>
    <dgm:cxn modelId="{61B10240-E0F4-4C96-98A8-8542A12DAF61}" type="presParOf" srcId="{45379583-909F-4E46-AFFD-62324557C5C2}" destId="{4A1B8373-A4FA-44A4-A55A-F780F2AA90C5}" srcOrd="1" destOrd="0" presId="urn:microsoft.com/office/officeart/2018/2/layout/IconCircleList"/>
    <dgm:cxn modelId="{AA7E475B-7203-4518-9DBF-87245E839833}" type="presParOf" srcId="{45379583-909F-4E46-AFFD-62324557C5C2}" destId="{EAD5A80C-A527-4287-8D3A-8F314437B844}" srcOrd="2" destOrd="0" presId="urn:microsoft.com/office/officeart/2018/2/layout/IconCircleList"/>
    <dgm:cxn modelId="{53031980-6469-4CDD-BF15-3BAEF6A6BB04}" type="presParOf" srcId="{45379583-909F-4E46-AFFD-62324557C5C2}" destId="{47B8F752-E5D4-442D-B914-D176EF6993EC}" srcOrd="3" destOrd="0" presId="urn:microsoft.com/office/officeart/2018/2/layout/IconCircleList"/>
    <dgm:cxn modelId="{4F0AA208-33E0-4813-A1F8-FCEB3F6EB58F}" type="presParOf" srcId="{86DAFCF2-E3D1-4B5C-BDCA-684688BE0D64}" destId="{253A4A0B-831A-446A-AA8B-1F575E69961D}" srcOrd="13" destOrd="0" presId="urn:microsoft.com/office/officeart/2018/2/layout/IconCircleList"/>
    <dgm:cxn modelId="{6B06E835-F91E-4FBD-B82A-C214B69524B1}" type="presParOf" srcId="{86DAFCF2-E3D1-4B5C-BDCA-684688BE0D64}" destId="{F550E095-8403-48CB-AE96-59EB8E6F5726}" srcOrd="14" destOrd="0" presId="urn:microsoft.com/office/officeart/2018/2/layout/IconCircleList"/>
    <dgm:cxn modelId="{F09E16D0-50DE-4FF2-9C67-5FEB3C54493A}" type="presParOf" srcId="{F550E095-8403-48CB-AE96-59EB8E6F5726}" destId="{DA2698E7-F87B-42B5-B608-FBD48F5FE2D4}" srcOrd="0" destOrd="0" presId="urn:microsoft.com/office/officeart/2018/2/layout/IconCircleList"/>
    <dgm:cxn modelId="{CEDB9E36-E853-442E-A288-C59A14A06019}" type="presParOf" srcId="{F550E095-8403-48CB-AE96-59EB8E6F5726}" destId="{FF422504-CD6C-49FB-8601-4AEE173C4EEE}" srcOrd="1" destOrd="0" presId="urn:microsoft.com/office/officeart/2018/2/layout/IconCircleList"/>
    <dgm:cxn modelId="{721E86C7-E670-4D92-B4EC-4DAF73093751}" type="presParOf" srcId="{F550E095-8403-48CB-AE96-59EB8E6F5726}" destId="{FDC355F4-5205-47EF-93D4-D4E9E16DBA1D}" srcOrd="2" destOrd="0" presId="urn:microsoft.com/office/officeart/2018/2/layout/IconCircleList"/>
    <dgm:cxn modelId="{47F3C383-F779-47AA-A933-71F5BFBC2993}" type="presParOf" srcId="{F550E095-8403-48CB-AE96-59EB8E6F5726}" destId="{05F93F1A-BA11-4E8D-AF19-5794589322A0}" srcOrd="3" destOrd="0" presId="urn:microsoft.com/office/officeart/2018/2/layout/IconCircleList"/>
    <dgm:cxn modelId="{E27D1649-AB9A-433D-AE6E-527EEC2BC76A}" type="presParOf" srcId="{86DAFCF2-E3D1-4B5C-BDCA-684688BE0D64}" destId="{44FAD579-7C38-4B31-96C1-112A9BB08DD0}" srcOrd="15" destOrd="0" presId="urn:microsoft.com/office/officeart/2018/2/layout/IconCircleList"/>
    <dgm:cxn modelId="{F0BCC1F0-97E0-4A3E-A5EA-D4F08C4C1440}" type="presParOf" srcId="{86DAFCF2-E3D1-4B5C-BDCA-684688BE0D64}" destId="{88F14CDB-C2AD-471F-AD2F-7CDCB7D3373D}" srcOrd="16" destOrd="0" presId="urn:microsoft.com/office/officeart/2018/2/layout/IconCircleList"/>
    <dgm:cxn modelId="{5762C646-01B3-464E-8FE3-47A17F60EE28}" type="presParOf" srcId="{88F14CDB-C2AD-471F-AD2F-7CDCB7D3373D}" destId="{8C54A63B-DB92-4CE4-8C35-7F4313A4AB7C}" srcOrd="0" destOrd="0" presId="urn:microsoft.com/office/officeart/2018/2/layout/IconCircleList"/>
    <dgm:cxn modelId="{56B739A8-97DD-42BF-A653-AE8A2B192896}" type="presParOf" srcId="{88F14CDB-C2AD-471F-AD2F-7CDCB7D3373D}" destId="{349DDE3A-E1D2-4B34-8404-060B34303D9C}" srcOrd="1" destOrd="0" presId="urn:microsoft.com/office/officeart/2018/2/layout/IconCircleList"/>
    <dgm:cxn modelId="{E3E053DF-1CA3-4AE5-B67A-9E6640CD18DD}" type="presParOf" srcId="{88F14CDB-C2AD-471F-AD2F-7CDCB7D3373D}" destId="{7373FB5C-8A04-4ECE-815E-240A0F255C2C}" srcOrd="2" destOrd="0" presId="urn:microsoft.com/office/officeart/2018/2/layout/IconCircleList"/>
    <dgm:cxn modelId="{27B654AC-E7D0-4C00-868D-BAC628A7B3FB}" type="presParOf" srcId="{88F14CDB-C2AD-471F-AD2F-7CDCB7D3373D}" destId="{DDF009F9-B64E-4963-8360-F9663E48176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4BFAA-2DEA-4E47-BAD4-ADCAC77DA510}">
      <dsp:nvSpPr>
        <dsp:cNvPr id="0" name=""/>
        <dsp:cNvSpPr/>
      </dsp:nvSpPr>
      <dsp:spPr>
        <a:xfrm>
          <a:off x="4675063" y="2508"/>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Create a team</a:t>
          </a:r>
        </a:p>
      </dsp:txBody>
      <dsp:txXfrm>
        <a:off x="4716880" y="44325"/>
        <a:ext cx="1234239" cy="772983"/>
      </dsp:txXfrm>
    </dsp:sp>
    <dsp:sp modelId="{71E25141-2733-4B2E-9F08-4D31E332450D}">
      <dsp:nvSpPr>
        <dsp:cNvPr id="0" name=""/>
        <dsp:cNvSpPr/>
      </dsp:nvSpPr>
      <dsp:spPr>
        <a:xfrm>
          <a:off x="2889700" y="430816"/>
          <a:ext cx="4888600" cy="4888600"/>
        </a:xfrm>
        <a:custGeom>
          <a:avLst/>
          <a:gdLst/>
          <a:ahLst/>
          <a:cxnLst/>
          <a:rect l="0" t="0" r="0" b="0"/>
          <a:pathLst>
            <a:path>
              <a:moveTo>
                <a:pt x="3275697" y="145739"/>
              </a:moveTo>
              <a:arcTo wR="2444300" hR="2444300" stAng="17393114" swAng="77166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F06546F-6FDD-4DD2-9F27-54321D1E1C1F}">
      <dsp:nvSpPr>
        <dsp:cNvPr id="0" name=""/>
        <dsp:cNvSpPr/>
      </dsp:nvSpPr>
      <dsp:spPr>
        <a:xfrm>
          <a:off x="6586094" y="922811"/>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members and owners</a:t>
          </a:r>
        </a:p>
      </dsp:txBody>
      <dsp:txXfrm>
        <a:off x="6627911" y="964628"/>
        <a:ext cx="1234239" cy="772983"/>
      </dsp:txXfrm>
    </dsp:sp>
    <dsp:sp modelId="{4669231C-5170-4B2D-BC5C-A68A2EBB965B}">
      <dsp:nvSpPr>
        <dsp:cNvPr id="0" name=""/>
        <dsp:cNvSpPr/>
      </dsp:nvSpPr>
      <dsp:spPr>
        <a:xfrm>
          <a:off x="2889700" y="430816"/>
          <a:ext cx="4888600" cy="4888600"/>
        </a:xfrm>
        <a:custGeom>
          <a:avLst/>
          <a:gdLst/>
          <a:ahLst/>
          <a:cxnLst/>
          <a:rect l="0" t="0" r="0" b="0"/>
          <a:pathLst>
            <a:path>
              <a:moveTo>
                <a:pt x="4728876" y="1575212"/>
              </a:moveTo>
              <a:arcTo wR="2444300" hR="2444300" stAng="20350345" swAng="106401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5A51774-BF29-4F2E-BCC0-62C159BFBC6B}">
      <dsp:nvSpPr>
        <dsp:cNvPr id="0" name=""/>
        <dsp:cNvSpPr/>
      </dsp:nvSpPr>
      <dsp:spPr>
        <a:xfrm>
          <a:off x="7058080" y="299071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Configure team settings</a:t>
          </a:r>
        </a:p>
      </dsp:txBody>
      <dsp:txXfrm>
        <a:off x="7099897" y="3032533"/>
        <a:ext cx="1234239" cy="772983"/>
      </dsp:txXfrm>
    </dsp:sp>
    <dsp:sp modelId="{C6C878F1-2841-41DB-A763-5D1C6D4B913A}">
      <dsp:nvSpPr>
        <dsp:cNvPr id="0" name=""/>
        <dsp:cNvSpPr/>
      </dsp:nvSpPr>
      <dsp:spPr>
        <a:xfrm>
          <a:off x="2889700" y="430816"/>
          <a:ext cx="4888600" cy="4888600"/>
        </a:xfrm>
        <a:custGeom>
          <a:avLst/>
          <a:gdLst/>
          <a:ahLst/>
          <a:cxnLst/>
          <a:rect l="0" t="0" r="0" b="0"/>
          <a:pathLst>
            <a:path>
              <a:moveTo>
                <a:pt x="4601989" y="3592767"/>
              </a:moveTo>
              <a:arcTo wR="2444300" hR="2444300" stAng="1681495" swAng="83509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20A29F3-780D-420D-89E6-9AEF06108A0A}">
      <dsp:nvSpPr>
        <dsp:cNvPr id="0" name=""/>
        <dsp:cNvSpPr/>
      </dsp:nvSpPr>
      <dsp:spPr>
        <a:xfrm>
          <a:off x="5735605" y="464904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channels</a:t>
          </a:r>
        </a:p>
      </dsp:txBody>
      <dsp:txXfrm>
        <a:off x="5777422" y="4690863"/>
        <a:ext cx="1234239" cy="772983"/>
      </dsp:txXfrm>
    </dsp:sp>
    <dsp:sp modelId="{B3609FAE-FD13-4EFF-96C4-D8B527937EF8}">
      <dsp:nvSpPr>
        <dsp:cNvPr id="0" name=""/>
        <dsp:cNvSpPr/>
      </dsp:nvSpPr>
      <dsp:spPr>
        <a:xfrm>
          <a:off x="2889700" y="430816"/>
          <a:ext cx="4888600" cy="4888600"/>
        </a:xfrm>
        <a:custGeom>
          <a:avLst/>
          <a:gdLst/>
          <a:ahLst/>
          <a:cxnLst/>
          <a:rect l="0" t="0" r="0" b="0"/>
          <a:pathLst>
            <a:path>
              <a:moveTo>
                <a:pt x="2686693" y="4876551"/>
              </a:moveTo>
              <a:arcTo wR="2444300" hR="2444300" stAng="5058528" swAng="682943"/>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7B17D69-25F7-4AD5-A572-2B92DC41AD6C}">
      <dsp:nvSpPr>
        <dsp:cNvPr id="0" name=""/>
        <dsp:cNvSpPr/>
      </dsp:nvSpPr>
      <dsp:spPr>
        <a:xfrm>
          <a:off x="3614521" y="464904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Install apps</a:t>
          </a:r>
        </a:p>
      </dsp:txBody>
      <dsp:txXfrm>
        <a:off x="3656338" y="4690863"/>
        <a:ext cx="1234239" cy="772983"/>
      </dsp:txXfrm>
    </dsp:sp>
    <dsp:sp modelId="{52D83B2E-4A23-46DA-ADE3-34C688A9E3F5}">
      <dsp:nvSpPr>
        <dsp:cNvPr id="0" name=""/>
        <dsp:cNvSpPr/>
      </dsp:nvSpPr>
      <dsp:spPr>
        <a:xfrm>
          <a:off x="2889700" y="430816"/>
          <a:ext cx="4888600" cy="4888600"/>
        </a:xfrm>
        <a:custGeom>
          <a:avLst/>
          <a:gdLst/>
          <a:ahLst/>
          <a:cxnLst/>
          <a:rect l="0" t="0" r="0" b="0"/>
          <a:pathLst>
            <a:path>
              <a:moveTo>
                <a:pt x="626208" y="4078052"/>
              </a:moveTo>
              <a:arcTo wR="2444300" hR="2444300" stAng="8283412" swAng="83509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9689A2F-F02E-4DA0-B1C0-608B703E5924}">
      <dsp:nvSpPr>
        <dsp:cNvPr id="0" name=""/>
        <dsp:cNvSpPr/>
      </dsp:nvSpPr>
      <dsp:spPr>
        <a:xfrm>
          <a:off x="2292047" y="299071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tabs</a:t>
          </a:r>
        </a:p>
      </dsp:txBody>
      <dsp:txXfrm>
        <a:off x="2333864" y="3032533"/>
        <a:ext cx="1234239" cy="772983"/>
      </dsp:txXfrm>
    </dsp:sp>
    <dsp:sp modelId="{8B10369D-1317-48BA-95BF-C021DBFBE736}">
      <dsp:nvSpPr>
        <dsp:cNvPr id="0" name=""/>
        <dsp:cNvSpPr/>
      </dsp:nvSpPr>
      <dsp:spPr>
        <a:xfrm>
          <a:off x="2889700" y="430816"/>
          <a:ext cx="4888600" cy="4888600"/>
        </a:xfrm>
        <a:custGeom>
          <a:avLst/>
          <a:gdLst/>
          <a:ahLst/>
          <a:cxnLst/>
          <a:rect l="0" t="0" r="0" b="0"/>
          <a:pathLst>
            <a:path>
              <a:moveTo>
                <a:pt x="3562" y="2312372"/>
              </a:moveTo>
              <a:arcTo wR="2444300" hR="2444300" stAng="10985637" swAng="106401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D8EF2BC-D07B-480F-AFE9-4349211E4598}">
      <dsp:nvSpPr>
        <dsp:cNvPr id="0" name=""/>
        <dsp:cNvSpPr/>
      </dsp:nvSpPr>
      <dsp:spPr>
        <a:xfrm>
          <a:off x="2420891" y="922811"/>
          <a:ext cx="2004155"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Archive or delete the team when the time comes</a:t>
          </a:r>
        </a:p>
      </dsp:txBody>
      <dsp:txXfrm>
        <a:off x="2462708" y="964628"/>
        <a:ext cx="1920521" cy="772983"/>
      </dsp:txXfrm>
    </dsp:sp>
    <dsp:sp modelId="{9FE27EFF-965D-4CA8-9B5D-3C42A590A094}">
      <dsp:nvSpPr>
        <dsp:cNvPr id="0" name=""/>
        <dsp:cNvSpPr/>
      </dsp:nvSpPr>
      <dsp:spPr>
        <a:xfrm>
          <a:off x="2889700" y="430816"/>
          <a:ext cx="4888600" cy="4888600"/>
        </a:xfrm>
        <a:custGeom>
          <a:avLst/>
          <a:gdLst/>
          <a:ahLst/>
          <a:cxnLst/>
          <a:rect l="0" t="0" r="0" b="0"/>
          <a:pathLst>
            <a:path>
              <a:moveTo>
                <a:pt x="1122128" y="388462"/>
              </a:moveTo>
              <a:arcTo wR="2444300" hR="2444300" stAng="14235222" swAng="77166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C8E20-417E-4F56-9C14-12AA5FBF1325}">
      <dsp:nvSpPr>
        <dsp:cNvPr id="0" name=""/>
        <dsp:cNvSpPr/>
      </dsp:nvSpPr>
      <dsp:spPr>
        <a:xfrm>
          <a:off x="868642" y="5963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F2656-5B66-4DE2-9CD6-C724EF8FA025}">
      <dsp:nvSpPr>
        <dsp:cNvPr id="0" name=""/>
        <dsp:cNvSpPr/>
      </dsp:nvSpPr>
      <dsp:spPr>
        <a:xfrm>
          <a:off x="1047472" y="238461"/>
          <a:ext cx="493910" cy="4939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33303C-1BF4-4C0B-80F2-2D8FC8708F47}">
      <dsp:nvSpPr>
        <dsp:cNvPr id="0" name=""/>
        <dsp:cNvSpPr/>
      </dsp:nvSpPr>
      <dsp:spPr>
        <a:xfrm>
          <a:off x="1902691" y="5963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No Files</a:t>
          </a:r>
        </a:p>
      </dsp:txBody>
      <dsp:txXfrm>
        <a:off x="1902691" y="59631"/>
        <a:ext cx="2007271" cy="851569"/>
      </dsp:txXfrm>
    </dsp:sp>
    <dsp:sp modelId="{2FBCA68C-4616-455F-B3D3-2D2A98D27051}">
      <dsp:nvSpPr>
        <dsp:cNvPr id="0" name=""/>
        <dsp:cNvSpPr/>
      </dsp:nvSpPr>
      <dsp:spPr>
        <a:xfrm>
          <a:off x="4259714" y="5963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6B6FD-288C-4D29-9FC5-CD36F85A15AA}">
      <dsp:nvSpPr>
        <dsp:cNvPr id="0" name=""/>
        <dsp:cNvSpPr/>
      </dsp:nvSpPr>
      <dsp:spPr>
        <a:xfrm>
          <a:off x="4438544" y="238461"/>
          <a:ext cx="493910" cy="4939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F4BABD-00DB-4A64-8E61-1BE16367E8FA}">
      <dsp:nvSpPr>
        <dsp:cNvPr id="0" name=""/>
        <dsp:cNvSpPr/>
      </dsp:nvSpPr>
      <dsp:spPr>
        <a:xfrm>
          <a:off x="5293763" y="5963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Application permissions</a:t>
          </a:r>
        </a:p>
      </dsp:txBody>
      <dsp:txXfrm>
        <a:off x="5293763" y="59631"/>
        <a:ext cx="2007271" cy="851569"/>
      </dsp:txXfrm>
    </dsp:sp>
    <dsp:sp modelId="{0017AE67-C82A-4717-870E-D17EE69C8013}">
      <dsp:nvSpPr>
        <dsp:cNvPr id="0" name=""/>
        <dsp:cNvSpPr/>
      </dsp:nvSpPr>
      <dsp:spPr>
        <a:xfrm>
          <a:off x="7650786" y="5963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EB871-7185-4C8F-B156-AAC374F1DD17}">
      <dsp:nvSpPr>
        <dsp:cNvPr id="0" name=""/>
        <dsp:cNvSpPr/>
      </dsp:nvSpPr>
      <dsp:spPr>
        <a:xfrm>
          <a:off x="7829616" y="238461"/>
          <a:ext cx="493910" cy="4939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7F9522-0B61-461D-BED4-33EC5B2B1430}">
      <dsp:nvSpPr>
        <dsp:cNvPr id="0" name=""/>
        <dsp:cNvSpPr/>
      </dsp:nvSpPr>
      <dsp:spPr>
        <a:xfrm>
          <a:off x="8684835" y="5963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Can’t create teams</a:t>
          </a:r>
        </a:p>
      </dsp:txBody>
      <dsp:txXfrm>
        <a:off x="8684835" y="59631"/>
        <a:ext cx="2007271" cy="851569"/>
      </dsp:txXfrm>
    </dsp:sp>
    <dsp:sp modelId="{A03A8B19-1345-4966-B370-39B02FD60620}">
      <dsp:nvSpPr>
        <dsp:cNvPr id="0" name=""/>
        <dsp:cNvSpPr/>
      </dsp:nvSpPr>
      <dsp:spPr>
        <a:xfrm>
          <a:off x="868642" y="159995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416AF-57CC-4F14-A5A1-472FD600C0DA}">
      <dsp:nvSpPr>
        <dsp:cNvPr id="0" name=""/>
        <dsp:cNvSpPr/>
      </dsp:nvSpPr>
      <dsp:spPr>
        <a:xfrm>
          <a:off x="1047472" y="1778781"/>
          <a:ext cx="493910" cy="4939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337D9E-EFCF-49BE-A19D-1A6CDE713025}">
      <dsp:nvSpPr>
        <dsp:cNvPr id="0" name=""/>
        <dsp:cNvSpPr/>
      </dsp:nvSpPr>
      <dsp:spPr>
        <a:xfrm>
          <a:off x="1902691" y="159995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Just regular channels – not private channels, not chats</a:t>
          </a:r>
        </a:p>
      </dsp:txBody>
      <dsp:txXfrm>
        <a:off x="1902691" y="1599951"/>
        <a:ext cx="2007271" cy="851569"/>
      </dsp:txXfrm>
    </dsp:sp>
    <dsp:sp modelId="{003A0FBA-0030-44BB-99AD-5005388FB0BA}">
      <dsp:nvSpPr>
        <dsp:cNvPr id="0" name=""/>
        <dsp:cNvSpPr/>
      </dsp:nvSpPr>
      <dsp:spPr>
        <a:xfrm>
          <a:off x="4259714" y="159995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D78F4-C5B5-46AF-AD4D-E4BBF826BBF2}">
      <dsp:nvSpPr>
        <dsp:cNvPr id="0" name=""/>
        <dsp:cNvSpPr/>
      </dsp:nvSpPr>
      <dsp:spPr>
        <a:xfrm>
          <a:off x="4438544" y="1778781"/>
          <a:ext cx="493910" cy="4939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23B9B4-3A03-4146-B23D-F792DAB8DB4E}">
      <dsp:nvSpPr>
        <dsp:cNvPr id="0" name=""/>
        <dsp:cNvSpPr/>
      </dsp:nvSpPr>
      <dsp:spPr>
        <a:xfrm>
          <a:off x="5293763" y="159995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Team owners only</a:t>
          </a:r>
        </a:p>
      </dsp:txBody>
      <dsp:txXfrm>
        <a:off x="5293763" y="1599951"/>
        <a:ext cx="2007271" cy="851569"/>
      </dsp:txXfrm>
    </dsp:sp>
    <dsp:sp modelId="{30C78780-074B-4499-A91C-173E151BF3A6}">
      <dsp:nvSpPr>
        <dsp:cNvPr id="0" name=""/>
        <dsp:cNvSpPr/>
      </dsp:nvSpPr>
      <dsp:spPr>
        <a:xfrm>
          <a:off x="7650786" y="159995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B04029-4CC8-4F76-8CC8-0014E19E7B4D}">
      <dsp:nvSpPr>
        <dsp:cNvPr id="0" name=""/>
        <dsp:cNvSpPr/>
      </dsp:nvSpPr>
      <dsp:spPr>
        <a:xfrm>
          <a:off x="7829616" y="1778781"/>
          <a:ext cx="493910" cy="4939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7F9B7E-7764-4CA2-A214-115C0CE31F83}">
      <dsp:nvSpPr>
        <dsp:cNvPr id="0" name=""/>
        <dsp:cNvSpPr/>
      </dsp:nvSpPr>
      <dsp:spPr>
        <a:xfrm>
          <a:off x="8684835" y="159995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No apps installing apps</a:t>
          </a:r>
        </a:p>
      </dsp:txBody>
      <dsp:txXfrm>
        <a:off x="8684835" y="1599951"/>
        <a:ext cx="2007271" cy="851569"/>
      </dsp:txXfrm>
    </dsp:sp>
    <dsp:sp modelId="{6CEBDDA1-D5A0-42B8-87C2-84E2800804C3}">
      <dsp:nvSpPr>
        <dsp:cNvPr id="0" name=""/>
        <dsp:cNvSpPr/>
      </dsp:nvSpPr>
      <dsp:spPr>
        <a:xfrm>
          <a:off x="868642" y="314027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B8373-A4FA-44A4-A55A-F780F2AA90C5}">
      <dsp:nvSpPr>
        <dsp:cNvPr id="0" name=""/>
        <dsp:cNvSpPr/>
      </dsp:nvSpPr>
      <dsp:spPr>
        <a:xfrm>
          <a:off x="1047472" y="3319101"/>
          <a:ext cx="493910" cy="4939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B8F752-E5D4-442D-B914-D176EF6993EC}">
      <dsp:nvSpPr>
        <dsp:cNvPr id="0" name=""/>
        <dsp:cNvSpPr/>
      </dsp:nvSpPr>
      <dsp:spPr>
        <a:xfrm>
          <a:off x="1902691" y="314027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Watch your App IDs and where you use them</a:t>
          </a:r>
        </a:p>
      </dsp:txBody>
      <dsp:txXfrm>
        <a:off x="1902691" y="3140271"/>
        <a:ext cx="2007271" cy="851569"/>
      </dsp:txXfrm>
    </dsp:sp>
    <dsp:sp modelId="{DA2698E7-F87B-42B5-B608-FBD48F5FE2D4}">
      <dsp:nvSpPr>
        <dsp:cNvPr id="0" name=""/>
        <dsp:cNvSpPr/>
      </dsp:nvSpPr>
      <dsp:spPr>
        <a:xfrm>
          <a:off x="4259714" y="314027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22504-CD6C-49FB-8601-4AEE173C4EEE}">
      <dsp:nvSpPr>
        <dsp:cNvPr id="0" name=""/>
        <dsp:cNvSpPr/>
      </dsp:nvSpPr>
      <dsp:spPr>
        <a:xfrm>
          <a:off x="4438544" y="3319101"/>
          <a:ext cx="493910" cy="49391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F93F1A-BA11-4E8D-AF19-5794589322A0}">
      <dsp:nvSpPr>
        <dsp:cNvPr id="0" name=""/>
        <dsp:cNvSpPr/>
      </dsp:nvSpPr>
      <dsp:spPr>
        <a:xfrm>
          <a:off x="5293763" y="314027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RSC in locked-down tenants (user consent is disabled)</a:t>
          </a:r>
        </a:p>
      </dsp:txBody>
      <dsp:txXfrm>
        <a:off x="5293763" y="3140271"/>
        <a:ext cx="2007271" cy="851569"/>
      </dsp:txXfrm>
    </dsp:sp>
    <dsp:sp modelId="{8C54A63B-DB92-4CE4-8C35-7F4313A4AB7C}">
      <dsp:nvSpPr>
        <dsp:cNvPr id="0" name=""/>
        <dsp:cNvSpPr/>
      </dsp:nvSpPr>
      <dsp:spPr>
        <a:xfrm>
          <a:off x="7650786" y="3140271"/>
          <a:ext cx="851569" cy="8515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DDE3A-E1D2-4B34-8404-060B34303D9C}">
      <dsp:nvSpPr>
        <dsp:cNvPr id="0" name=""/>
        <dsp:cNvSpPr/>
      </dsp:nvSpPr>
      <dsp:spPr>
        <a:xfrm>
          <a:off x="7829616" y="3319101"/>
          <a:ext cx="493910" cy="493910"/>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F009F9-B64E-4963-8360-F9663E481765}">
      <dsp:nvSpPr>
        <dsp:cNvPr id="0" name=""/>
        <dsp:cNvSpPr/>
      </dsp:nvSpPr>
      <dsp:spPr>
        <a:xfrm>
          <a:off x="8684835" y="3140271"/>
          <a:ext cx="2007271" cy="8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Developers must deal with multiple tokens</a:t>
          </a:r>
        </a:p>
      </dsp:txBody>
      <dsp:txXfrm>
        <a:off x="8684835" y="3140271"/>
        <a:ext cx="2007271" cy="851569"/>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11/15/2019 12:32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11/15/2019 12:05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11/15/2019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2526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11/15/2019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60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21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11/15/2019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Most of you came to this conference because you have real customers that have data in Microsoft Services. Microsoft Graph is the way to access that data. </a:t>
            </a:r>
          </a:p>
          <a:p>
            <a:endParaRPr lang="en-US"/>
          </a:p>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11/15/2019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7465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3</a:t>
            </a:fld>
            <a:endParaRPr lang="en-US"/>
          </a:p>
        </p:txBody>
      </p:sp>
    </p:spTree>
    <p:extLst>
      <p:ext uri="{BB962C8B-B14F-4D97-AF65-F5344CB8AC3E}">
        <p14:creationId xmlns:p14="http://schemas.microsoft.com/office/powerpoint/2010/main" val="232621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4</a:t>
            </a:fld>
            <a:endParaRPr lang="en-US"/>
          </a:p>
        </p:txBody>
      </p:sp>
    </p:spTree>
    <p:extLst>
      <p:ext uri="{BB962C8B-B14F-4D97-AF65-F5344CB8AC3E}">
        <p14:creationId xmlns:p14="http://schemas.microsoft.com/office/powerpoint/2010/main" val="414795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11/15/2019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49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Demos are most effective with customers enabling us to bring the product to life. Please leverage the demo script on Office </a:t>
            </a:r>
            <a:r>
              <a:rPr lang="en-US" err="1"/>
              <a:t>OnRamp</a:t>
            </a:r>
            <a:r>
              <a:rPr lang="en-US"/>
              <a:t>: </a:t>
            </a:r>
            <a:r>
              <a:rPr lang="en-US" u="sng"/>
              <a:t>https://view.officeapps.live.com/op/view.aspx?src=https://demos.microsoft.com/api/download/00000000-0000-0000-0000-000000000000/636551932331784273/Microsoft%20Teams%20Demo%20Guide.docx</a:t>
            </a:r>
          </a:p>
          <a:p>
            <a:r>
              <a:rPr lang="en-US"/>
              <a:t>As alternative to a live demo, please leverage the PowerPoint Click Through Demo or the following six slides.</a:t>
            </a:r>
            <a:endParaRPr lang="es-419"/>
          </a:p>
          <a:p>
            <a:r>
              <a:rPr lang="en-US"/>
              <a:t>If you demo Teams, you can use the slides to recap the main points of the demo.</a:t>
            </a:r>
            <a:endParaRPr lang="es-419"/>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88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8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15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983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Master" Target="../slideMasters/slideMaster5.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99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799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05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4007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60274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9463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0538500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88875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34946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2998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37390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33284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147117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3774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875301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51415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932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87468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762504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640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08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8853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9546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769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A5EF-273A-49FF-A055-726A7163D698}"/>
              </a:ext>
            </a:extLst>
          </p:cNvPr>
          <p:cNvSpPr>
            <a:spLocks noGrp="1"/>
          </p:cNvSpPr>
          <p:nvPr>
            <p:ph type="title"/>
          </p:nvPr>
        </p:nvSpPr>
        <p:spPr>
          <a:xfrm>
            <a:off x="314417" y="365125"/>
            <a:ext cx="11560751"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9A3967-B954-4F5F-8D67-9F871BB058DC}"/>
              </a:ext>
            </a:extLst>
          </p:cNvPr>
          <p:cNvSpPr>
            <a:spLocks noGrp="1"/>
          </p:cNvSpPr>
          <p:nvPr>
            <p:ph idx="1"/>
          </p:nvPr>
        </p:nvSpPr>
        <p:spPr>
          <a:xfrm>
            <a:off x="322730" y="1825625"/>
            <a:ext cx="11560750" cy="405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3124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259796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2_Slide Transitio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0F045-172C-4425-AADA-CCD6CE930CD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18" name="Graphic 17">
            <a:extLst>
              <a:ext uri="{FF2B5EF4-FFF2-40B4-BE49-F238E27FC236}">
                <a16:creationId xmlns:a16="http://schemas.microsoft.com/office/drawing/2014/main" id="{80CE6C34-A284-4937-9F74-798D1973D8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
            <a:ext cx="4263460" cy="6858000"/>
          </a:xfrm>
          <a:prstGeom prst="rect">
            <a:avLst/>
          </a:prstGeom>
        </p:spPr>
      </p:pic>
      <p:sp>
        <p:nvSpPr>
          <p:cNvPr id="28" name="Text Placeholder 27">
            <a:extLst>
              <a:ext uri="{FF2B5EF4-FFF2-40B4-BE49-F238E27FC236}">
                <a16:creationId xmlns:a16="http://schemas.microsoft.com/office/drawing/2014/main" id="{4071FC0C-7EF8-4DE3-B6A5-A7BE2EDAA905}"/>
              </a:ext>
            </a:extLst>
          </p:cNvPr>
          <p:cNvSpPr>
            <a:spLocks noGrp="1"/>
          </p:cNvSpPr>
          <p:nvPr>
            <p:ph type="body" sz="quarter" idx="12"/>
          </p:nvPr>
        </p:nvSpPr>
        <p:spPr>
          <a:xfrm>
            <a:off x="4769631" y="3135086"/>
            <a:ext cx="6197600" cy="1422400"/>
          </a:xfrm>
        </p:spPr>
        <p:txBody>
          <a:bodyPr>
            <a:normAutofit/>
          </a:bodyPr>
          <a:lstStyle>
            <a:lvl1pPr marL="0" indent="0">
              <a:lnSpc>
                <a:spcPct val="100000"/>
              </a:lnSpc>
              <a:buNone/>
              <a:defRPr sz="4000" b="1">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CCFE186D-D639-4C97-8B5A-2A37497F65C3}"/>
              </a:ext>
            </a:extLst>
          </p:cNvPr>
          <p:cNvCxnSpPr>
            <a:cxnSpLocks/>
          </p:cNvCxnSpPr>
          <p:nvPr userDrawn="1"/>
        </p:nvCxnSpPr>
        <p:spPr>
          <a:xfrm>
            <a:off x="381982" y="6099720"/>
            <a:ext cx="1142716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F7F39AA0-0706-4F6D-BD47-948F9360E6C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67679"/>
          <a:stretch/>
        </p:blipFill>
        <p:spPr>
          <a:xfrm rot="20469542">
            <a:off x="-186313" y="5850555"/>
            <a:ext cx="1596069" cy="881257"/>
          </a:xfrm>
          <a:prstGeom prst="rect">
            <a:avLst/>
          </a:prstGeom>
        </p:spPr>
      </p:pic>
      <p:pic>
        <p:nvPicPr>
          <p:cNvPr id="22" name="Graphic 21">
            <a:extLst>
              <a:ext uri="{FF2B5EF4-FFF2-40B4-BE49-F238E27FC236}">
                <a16:creationId xmlns:a16="http://schemas.microsoft.com/office/drawing/2014/main" id="{287253E3-77F4-4DD5-ACA2-E5AF78433FC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6520"/>
          <a:stretch/>
        </p:blipFill>
        <p:spPr>
          <a:xfrm rot="486702" flipH="1">
            <a:off x="1842384" y="4817871"/>
            <a:ext cx="1596069" cy="2003506"/>
          </a:xfrm>
          <a:prstGeom prst="rect">
            <a:avLst/>
          </a:prstGeom>
        </p:spPr>
      </p:pic>
      <p:pic>
        <p:nvPicPr>
          <p:cNvPr id="2" name="Graphic 1">
            <a:extLst>
              <a:ext uri="{FF2B5EF4-FFF2-40B4-BE49-F238E27FC236}">
                <a16:creationId xmlns:a16="http://schemas.microsoft.com/office/drawing/2014/main" id="{37C9C8DD-B887-4EF9-B79C-1914CF3712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367" y="6337943"/>
            <a:ext cx="3396388" cy="239894"/>
          </a:xfrm>
          <a:prstGeom prst="rect">
            <a:avLst/>
          </a:prstGeom>
        </p:spPr>
      </p:pic>
      <p:grpSp>
        <p:nvGrpSpPr>
          <p:cNvPr id="19" name="Group 18">
            <a:extLst>
              <a:ext uri="{FF2B5EF4-FFF2-40B4-BE49-F238E27FC236}">
                <a16:creationId xmlns:a16="http://schemas.microsoft.com/office/drawing/2014/main" id="{A4169D2E-5CA9-4296-9A22-0F6DE6312F4E}"/>
              </a:ext>
            </a:extLst>
          </p:cNvPr>
          <p:cNvGrpSpPr/>
          <p:nvPr userDrawn="1"/>
        </p:nvGrpSpPr>
        <p:grpSpPr>
          <a:xfrm>
            <a:off x="11284772" y="6207622"/>
            <a:ext cx="524370" cy="524370"/>
            <a:chOff x="11284772" y="6187573"/>
            <a:chExt cx="570031" cy="570031"/>
          </a:xfrm>
          <a:effectLst>
            <a:outerShdw blurRad="50800" dist="38100" dir="2700000" algn="tl" rotWithShape="0">
              <a:prstClr val="black">
                <a:alpha val="20000"/>
              </a:prstClr>
            </a:outerShdw>
          </a:effectLst>
        </p:grpSpPr>
        <p:sp>
          <p:nvSpPr>
            <p:cNvPr id="20" name="Oval 19">
              <a:extLst>
                <a:ext uri="{FF2B5EF4-FFF2-40B4-BE49-F238E27FC236}">
                  <a16:creationId xmlns:a16="http://schemas.microsoft.com/office/drawing/2014/main" id="{F57A98C3-DFE8-41A9-9881-E3CF06A95C68}"/>
                </a:ext>
              </a:extLst>
            </p:cNvPr>
            <p:cNvSpPr/>
            <p:nvPr userDrawn="1"/>
          </p:nvSpPr>
          <p:spPr>
            <a:xfrm>
              <a:off x="11284772" y="6187573"/>
              <a:ext cx="570031" cy="570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object&#10;&#10;Description automatically generated">
              <a:extLst>
                <a:ext uri="{FF2B5EF4-FFF2-40B4-BE49-F238E27FC236}">
                  <a16:creationId xmlns:a16="http://schemas.microsoft.com/office/drawing/2014/main" id="{8E150927-D362-4B7B-99D9-90211FCDB59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364002" y="6266803"/>
              <a:ext cx="411570" cy="411570"/>
            </a:xfrm>
            <a:prstGeom prst="rect">
              <a:avLst/>
            </a:prstGeom>
          </p:spPr>
        </p:pic>
      </p:grpSp>
    </p:spTree>
    <p:extLst>
      <p:ext uri="{BB962C8B-B14F-4D97-AF65-F5344CB8AC3E}">
        <p14:creationId xmlns:p14="http://schemas.microsoft.com/office/powerpoint/2010/main" val="20090095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24500825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0" y="902173"/>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754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B2C4-EEBA-4480-8742-367C5E42B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24501-AC9F-495A-B88F-2D321228A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58406-E40D-439E-94A3-95F4716A8A78}"/>
              </a:ext>
            </a:extLst>
          </p:cNvPr>
          <p:cNvSpPr>
            <a:spLocks noGrp="1"/>
          </p:cNvSpPr>
          <p:nvPr>
            <p:ph type="dt" sz="half" idx="10"/>
          </p:nvPr>
        </p:nvSpPr>
        <p:spPr/>
        <p:txBody>
          <a:bodyPr/>
          <a:lstStyle/>
          <a:p>
            <a:fld id="{F05B4367-6A30-4DD3-822B-CC8E36D87126}" type="datetimeFigureOut">
              <a:rPr lang="en-US" smtClean="0"/>
              <a:t>11/15/2019</a:t>
            </a:fld>
            <a:endParaRPr lang="en-US"/>
          </a:p>
        </p:txBody>
      </p:sp>
      <p:sp>
        <p:nvSpPr>
          <p:cNvPr id="5" name="Footer Placeholder 4">
            <a:extLst>
              <a:ext uri="{FF2B5EF4-FFF2-40B4-BE49-F238E27FC236}">
                <a16:creationId xmlns:a16="http://schemas.microsoft.com/office/drawing/2014/main" id="{01C14476-59A3-4728-A9C0-64C2CB4B4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4FE2C-8CBD-40FE-8E52-959B23193019}"/>
              </a:ext>
            </a:extLst>
          </p:cNvPr>
          <p:cNvSpPr>
            <a:spLocks noGrp="1"/>
          </p:cNvSpPr>
          <p:nvPr>
            <p:ph type="sldNum" sz="quarter" idx="12"/>
          </p:nvPr>
        </p:nvSpPr>
        <p:spPr/>
        <p:txBody>
          <a:bodyPr/>
          <a:lstStyle/>
          <a:p>
            <a:fld id="{247AD07E-EF45-4455-A83A-DCB4B3F75412}" type="slidenum">
              <a:rPr lang="en-US" smtClean="0"/>
              <a:t>‹#›</a:t>
            </a:fld>
            <a:endParaRPr lang="en-US"/>
          </a:p>
        </p:txBody>
      </p:sp>
    </p:spTree>
    <p:extLst>
      <p:ext uri="{BB962C8B-B14F-4D97-AF65-F5344CB8AC3E}">
        <p14:creationId xmlns:p14="http://schemas.microsoft.com/office/powerpoint/2010/main" val="711953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E9C7AB-4E2A-4A1D-99E8-317151227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976"/>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48783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8078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67123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92861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16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1674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589379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5009320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00604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174433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91068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6295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76278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6301325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9460893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055231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0690801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2239515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500796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7723465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441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94464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7546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08584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262580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6577118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66238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60874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591089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13530006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5546644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39818252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50544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56633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6981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15607" y="294378"/>
            <a:ext cx="11607155" cy="941520"/>
          </a:xfrm>
        </p:spPr>
        <p:txBody>
          <a:bodyPr wrap="square" lIns="182880" tIns="146304" rIns="182880" bIns="146304">
            <a:spAutoFit/>
          </a:bodyPr>
          <a:lstStyle>
            <a:lvl1pPr marL="0" algn="l" defTabSz="878563" rtl="0" eaLnBrk="1" latinLnBrk="0" hangingPunct="1">
              <a:lnSpc>
                <a:spcPct val="90000"/>
              </a:lnSpc>
              <a:spcBef>
                <a:spcPct val="0"/>
              </a:spcBef>
              <a:buNone/>
              <a:defRPr lang="en-US" sz="4705" b="0" i="0" u="none" kern="1200" cap="none" spc="-98"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621328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0F2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4" y="365126"/>
            <a:ext cx="10515600" cy="418646"/>
          </a:xfrm>
          <a:prstGeom prst="rect">
            <a:avLst/>
          </a:prstGeom>
        </p:spPr>
        <p:txBody>
          <a:bodyPr lIns="0" tIns="0" rIns="0" bIns="0"/>
          <a:lstStyle>
            <a:lvl1pPr>
              <a:defRPr sz="2800" b="0" i="0">
                <a:solidFill>
                  <a:srgbClr val="283750"/>
                </a:soli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28283694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4992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924648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08" y="0"/>
            <a:ext cx="12190693" cy="6858000"/>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47980" cy="6858000"/>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3559857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1" cy="6857999"/>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929755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7998"/>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271019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8"/>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54089" cy="6858000"/>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2373734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7468420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5033857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55995" y="2106470"/>
            <a:ext cx="7228978" cy="271592"/>
          </a:xfrm>
        </p:spPr>
        <p:txBody>
          <a:bodyPr wrap="square" lIns="0" tIns="0" rIns="0" bIns="0">
            <a:spAutoFit/>
          </a:bodyPr>
          <a:lstStyle>
            <a:lvl1pPr marL="0" indent="0">
              <a:lnSpc>
                <a:spcPct val="90000"/>
              </a:lnSpc>
              <a:spcBef>
                <a:spcPts val="1765"/>
              </a:spcBef>
              <a:buNone/>
              <a:defRPr sz="1961" b="0" i="0">
                <a:solidFill>
                  <a:schemeClr val="tx1"/>
                </a:solidFill>
                <a:latin typeface="Segoe UI Semilight" panose="020B0402040204020203" pitchFamily="34" charset="0"/>
                <a:cs typeface="Segoe UI Semilight" panose="020B0402040204020203" pitchFamily="34" charset="0"/>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351502" y="1823861"/>
            <a:ext cx="3098580" cy="673454"/>
          </a:xfrm>
          <a:noFill/>
        </p:spPr>
        <p:txBody>
          <a:bodyPr/>
          <a:lstStyle/>
          <a:p>
            <a:endParaRPr lang="en-US" dirty="0"/>
          </a:p>
        </p:txBody>
      </p:sp>
    </p:spTree>
    <p:extLst>
      <p:ext uri="{BB962C8B-B14F-4D97-AF65-F5344CB8AC3E}">
        <p14:creationId xmlns:p14="http://schemas.microsoft.com/office/powerpoint/2010/main" val="18667262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5716717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1530351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3202520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656259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06840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4278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459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11601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898552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7964194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1068521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15150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8004903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26389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7856216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31084363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2035891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2410295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5970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1779439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9082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3521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262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102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6629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26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573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80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5.emf"/><Relationship Id="rId5" Type="http://schemas.openxmlformats.org/officeDocument/2006/relationships/slideLayout" Target="../slideLayouts/slideLayout30.xml"/><Relationship Id="rId10"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image" Target="../media/image5.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image" Target="../media/image31.emf"/><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theme" Target="../theme/theme5.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8" Type="http://schemas.openxmlformats.org/officeDocument/2006/relationships/slideLayout" Target="../slideLayouts/slideLayout100.xml"/><Relationship Id="rId3"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12691817"/>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455432097"/>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 id="2147484690" r:id="rId2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06731565"/>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 id="2147484703" r:id="rId12"/>
    <p:sldLayoutId id="2147484704" r:id="rId13"/>
    <p:sldLayoutId id="2147484705" r:id="rId14"/>
    <p:sldLayoutId id="2147484706" r:id="rId15"/>
    <p:sldLayoutId id="2147484707" r:id="rId16"/>
    <p:sldLayoutId id="2147484708" r:id="rId17"/>
    <p:sldLayoutId id="2147484709" r:id="rId18"/>
    <p:sldLayoutId id="2147484710" r:id="rId19"/>
    <p:sldLayoutId id="2147484711" r:id="rId20"/>
    <p:sldLayoutId id="2147484712" r:id="rId21"/>
    <p:sldLayoutId id="2147484713" r:id="rId22"/>
    <p:sldLayoutId id="2147484714" r:id="rId23"/>
    <p:sldLayoutId id="2147484715" r:id="rId24"/>
    <p:sldLayoutId id="2147484716" r:id="rId25"/>
    <p:sldLayoutId id="2147484717" r:id="rId26"/>
    <p:sldLayoutId id="2147484718" r:id="rId27"/>
    <p:sldLayoutId id="2147484719" r:id="rId28"/>
    <p:sldLayoutId id="2147484720" r:id="rId29"/>
    <p:sldLayoutId id="2147484721" r:id="rId3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36927506"/>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 id="2147484741" r:id="rId19"/>
    <p:sldLayoutId id="2147484742" r:id="rId20"/>
    <p:sldLayoutId id="2147484743" r:id="rId21"/>
    <p:sldLayoutId id="2147484744" r:id="rId22"/>
    <p:sldLayoutId id="2147484745" r:id="rId23"/>
    <p:sldLayoutId id="2147484746" r:id="rId24"/>
    <p:sldLayoutId id="2147484747" r:id="rId25"/>
    <p:sldLayoutId id="2147484748" r:id="rId26"/>
    <p:sldLayoutId id="2147484749" r:id="rId27"/>
    <p:sldLayoutId id="2147484750" r:id="rId28"/>
    <p:sldLayoutId id="2147484751" r:id="rId29"/>
    <p:sldLayoutId id="2147484752" r:id="rId30"/>
    <p:sldLayoutId id="2147484753" r:id="rId31"/>
    <p:sldLayoutId id="2147484754" r:id="rId32"/>
    <p:sldLayoutId id="2147484755" r:id="rId33"/>
    <p:sldLayoutId id="2147484756" r:id="rId34"/>
    <p:sldLayoutId id="2147484757" r:id="rId35"/>
    <p:sldLayoutId id="2147484758"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4.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xml.rels><?xml version="1.0" encoding="UTF-8" standalone="yes"?>
<Relationships xmlns="http://schemas.openxmlformats.org/package/2006/relationships"><Relationship Id="rId2" Type="http://schemas.openxmlformats.org/officeDocument/2006/relationships/hyperlink" Target="https://login.microsoftonline.com/%7btenantId%7d/oauth2/v2.0/token" TargetMode="External"/><Relationship Id="rId1" Type="http://schemas.openxmlformats.org/officeDocument/2006/relationships/slideLayout" Target="../slideLayouts/slideLayout12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98.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2" Type="http://schemas.openxmlformats.org/officeDocument/2006/relationships/hyperlink" Target="https://microsoftteams.uservoice.com/" TargetMode="Externa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8" Type="http://schemas.openxmlformats.org/officeDocument/2006/relationships/hyperlink" Target="mailto:nkramer@microsoft.com" TargetMode="External"/><Relationship Id="rId3" Type="http://schemas.openxmlformats.org/officeDocument/2006/relationships/hyperlink" Target="https://graph.microsoft.com/" TargetMode="External"/><Relationship Id="rId7" Type="http://schemas.openxmlformats.org/officeDocument/2006/relationships/hyperlink" Target="https://stackoverflow.com/questions/tagged/microsoft-teams+microsoft-graph"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fficespdev.uservoice.com/forums/224641-feature-requests-and-feedback/category/101632-microsoft-graph-o365-rest-apis?query=team" TargetMode="External"/><Relationship Id="rId5" Type="http://schemas.openxmlformats.org/officeDocument/2006/relationships/hyperlink" Target="https://github.com/microsoftgraph/contoso-airlines-teams-sample" TargetMode="External"/><Relationship Id="rId4" Type="http://schemas.openxmlformats.org/officeDocument/2006/relationships/hyperlink" Target="https://aka.ms/teamsgraph/v1"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ka.ms/TeamsDeveloper" TargetMode="External"/><Relationship Id="rId3" Type="http://schemas.openxmlformats.org/officeDocument/2006/relationships/hyperlink" Target="https://products.office.com/en-us/microsoft-teams/group-chat-software" TargetMode="External"/><Relationship Id="rId7" Type="http://schemas.openxmlformats.org/officeDocument/2006/relationships/hyperlink" Target="https://aka.ms/TeamworkSolutionAccelerator"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hyperlink" Target="https://aka.ms/SuccessWithTeams" TargetMode="External"/><Relationship Id="rId5" Type="http://schemas.openxmlformats.org/officeDocument/2006/relationships/hyperlink" Target="https://www.microsoft.com/en-us/fasttrack/microsoft-365/office-365" TargetMode="External"/><Relationship Id="rId10" Type="http://schemas.openxmlformats.org/officeDocument/2006/relationships/hyperlink" Target="https://aka.ms/TeamsDevDocs" TargetMode="External"/><Relationship Id="rId4" Type="http://schemas.openxmlformats.org/officeDocument/2006/relationships/hyperlink" Target="https://www.microsoft.com/microsoft-365/partners/teamwork/solutions-accelerator" TargetMode="External"/><Relationship Id="rId9" Type="http://schemas.openxmlformats.org/officeDocument/2006/relationships/hyperlink" Target="https://aka.ms/TeamsDevSuppor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xml"/><Relationship Id="rId1" Type="http://schemas.openxmlformats.org/officeDocument/2006/relationships/slideLayout" Target="../slideLayouts/slideLayout79.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4.png"/><Relationship Id="rId12"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56.png"/><Relationship Id="rId5" Type="http://schemas.openxmlformats.org/officeDocument/2006/relationships/image" Target="../media/image5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5.png"/><Relationship Id="rId1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6.png"/><Relationship Id="rId3" Type="http://schemas.openxmlformats.org/officeDocument/2006/relationships/image" Target="../media/image58.png"/><Relationship Id="rId7" Type="http://schemas.openxmlformats.org/officeDocument/2006/relationships/image" Target="../media/image53.png"/><Relationship Id="rId12" Type="http://schemas.microsoft.com/office/2007/relationships/hdphoto" Target="../media/hdphoto4.wdp"/><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7.png"/><Relationship Id="rId10" Type="http://schemas.microsoft.com/office/2007/relationships/hdphoto" Target="../media/hdphoto3.wdp"/><Relationship Id="rId4" Type="http://schemas.openxmlformats.org/officeDocument/2006/relationships/image" Target="../media/image59.png"/><Relationship Id="rId9" Type="http://schemas.openxmlformats.org/officeDocument/2006/relationships/image" Target="../media/image54.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hyperlink" Target="https://apps.dev.microsoft.com/"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Arch_bridge_icon.svg" TargetMode="External"/><Relationship Id="rId2" Type="http://schemas.openxmlformats.org/officeDocument/2006/relationships/image" Target="../media/image61.png"/><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55995" y="2977118"/>
            <a:ext cx="8067822" cy="1792850"/>
          </a:xfrm>
        </p:spPr>
        <p:txBody>
          <a:bodyPr/>
          <a:lstStyle/>
          <a:p>
            <a:br>
              <a:rPr lang="en-US" dirty="0"/>
            </a:br>
            <a:r>
              <a:rPr lang="en-US" dirty="0"/>
              <a:t>Microsoft Teams API in Microsoft Graph</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NarasimaPerumal Chandramohan</a:t>
            </a:r>
          </a:p>
          <a:p>
            <a:r>
              <a:rPr lang="en-US" dirty="0"/>
              <a:t>Co-Founder, JiJi Technologies Private Limited</a:t>
            </a:r>
          </a:p>
          <a:p>
            <a:r>
              <a:rPr lang="en-US" dirty="0"/>
              <a:t>Microsoft Office 365 MVP</a:t>
            </a:r>
          </a:p>
          <a:p>
            <a:endParaRPr lang="en-US" dirty="0"/>
          </a:p>
          <a:p>
            <a:r>
              <a:rPr lang="en-US" dirty="0"/>
              <a:t>@</a:t>
            </a:r>
            <a:r>
              <a:rPr lang="en-US" b="1" dirty="0" err="1"/>
              <a:t>narasimaperumal</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6F17-37E7-4FFC-9778-55826A3D1394}"/>
              </a:ext>
            </a:extLst>
          </p:cNvPr>
          <p:cNvSpPr>
            <a:spLocks noGrp="1"/>
          </p:cNvSpPr>
          <p:nvPr>
            <p:ph type="title"/>
          </p:nvPr>
        </p:nvSpPr>
        <p:spPr>
          <a:xfrm>
            <a:off x="228600" y="114300"/>
            <a:ext cx="9495064" cy="457200"/>
          </a:xfrm>
        </p:spPr>
        <p:txBody>
          <a:bodyPr>
            <a:normAutofit fontScale="90000"/>
          </a:bodyPr>
          <a:lstStyle/>
          <a:p>
            <a:r>
              <a:rPr lang="en-US" dirty="0"/>
              <a:t>Today, using Microsoft Graph APIs for Teams Apps</a:t>
            </a:r>
          </a:p>
        </p:txBody>
      </p:sp>
      <p:pic>
        <p:nvPicPr>
          <p:cNvPr id="3" name="Picture 2">
            <a:extLst>
              <a:ext uri="{FF2B5EF4-FFF2-40B4-BE49-F238E27FC236}">
                <a16:creationId xmlns:a16="http://schemas.microsoft.com/office/drawing/2014/main" id="{BB0FE02B-5AEB-483F-A384-B0605DC9DB7A}"/>
              </a:ext>
            </a:extLst>
          </p:cNvPr>
          <p:cNvPicPr>
            <a:picLocks noChangeAspect="1"/>
          </p:cNvPicPr>
          <p:nvPr/>
        </p:nvPicPr>
        <p:blipFill>
          <a:blip r:embed="rId2"/>
          <a:stretch>
            <a:fillRect/>
          </a:stretch>
        </p:blipFill>
        <p:spPr>
          <a:xfrm>
            <a:off x="766762" y="776287"/>
            <a:ext cx="10658475" cy="5819775"/>
          </a:xfrm>
          <a:prstGeom prst="rect">
            <a:avLst/>
          </a:prstGeom>
        </p:spPr>
      </p:pic>
      <p:sp>
        <p:nvSpPr>
          <p:cNvPr id="4" name="Rectangle 3">
            <a:extLst>
              <a:ext uri="{FF2B5EF4-FFF2-40B4-BE49-F238E27FC236}">
                <a16:creationId xmlns:a16="http://schemas.microsoft.com/office/drawing/2014/main" id="{8CF96B0D-B2DC-45D6-8558-683D00A0E53D}"/>
              </a:ext>
            </a:extLst>
          </p:cNvPr>
          <p:cNvSpPr/>
          <p:nvPr/>
        </p:nvSpPr>
        <p:spPr>
          <a:xfrm>
            <a:off x="4301713" y="2929386"/>
            <a:ext cx="2403887" cy="297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6ABB6F1B-34F3-4DC0-A0DF-8BCC5E3A7E9C}"/>
              </a:ext>
            </a:extLst>
          </p:cNvPr>
          <p:cNvGrpSpPr/>
          <p:nvPr/>
        </p:nvGrpSpPr>
        <p:grpSpPr>
          <a:xfrm>
            <a:off x="10410437" y="125491"/>
            <a:ext cx="1610412" cy="457200"/>
            <a:chOff x="161118" y="6268388"/>
            <a:chExt cx="1610412" cy="457200"/>
          </a:xfrm>
        </p:grpSpPr>
        <p:sp>
          <p:nvSpPr>
            <p:cNvPr id="6" name="Rectangle 5">
              <a:extLst>
                <a:ext uri="{FF2B5EF4-FFF2-40B4-BE49-F238E27FC236}">
                  <a16:creationId xmlns:a16="http://schemas.microsoft.com/office/drawing/2014/main" id="{D38E26CF-0034-43BD-86E6-1237C436A80B}"/>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78CD3D3-0645-480D-9555-2FB274B2A783}"/>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DB929066-1F20-4CD0-861C-7C2471DF8290}"/>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80042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17BE-C123-4AD1-A026-DB0007151116}"/>
              </a:ext>
            </a:extLst>
          </p:cNvPr>
          <p:cNvSpPr>
            <a:spLocks noGrp="1"/>
          </p:cNvSpPr>
          <p:nvPr>
            <p:ph type="title"/>
          </p:nvPr>
        </p:nvSpPr>
        <p:spPr/>
        <p:txBody>
          <a:bodyPr>
            <a:normAutofit fontScale="90000"/>
          </a:bodyPr>
          <a:lstStyle/>
          <a:p>
            <a:r>
              <a:rPr lang="en-US" dirty="0"/>
              <a:t>Why would a tenant admin approve this?</a:t>
            </a:r>
          </a:p>
        </p:txBody>
      </p:sp>
      <p:pic>
        <p:nvPicPr>
          <p:cNvPr id="4" name="Picture 3">
            <a:extLst>
              <a:ext uri="{FF2B5EF4-FFF2-40B4-BE49-F238E27FC236}">
                <a16:creationId xmlns:a16="http://schemas.microsoft.com/office/drawing/2014/main" id="{6239CA5C-AB87-4453-A200-CD3B26DA77ED}"/>
              </a:ext>
            </a:extLst>
          </p:cNvPr>
          <p:cNvPicPr>
            <a:picLocks noChangeAspect="1"/>
          </p:cNvPicPr>
          <p:nvPr/>
        </p:nvPicPr>
        <p:blipFill>
          <a:blip r:embed="rId2"/>
          <a:stretch>
            <a:fillRect/>
          </a:stretch>
        </p:blipFill>
        <p:spPr>
          <a:xfrm>
            <a:off x="1376362" y="971550"/>
            <a:ext cx="9591675" cy="5410200"/>
          </a:xfrm>
          <a:prstGeom prst="rect">
            <a:avLst/>
          </a:prstGeom>
        </p:spPr>
      </p:pic>
      <p:sp>
        <p:nvSpPr>
          <p:cNvPr id="5" name="Rectangle 4">
            <a:extLst>
              <a:ext uri="{FF2B5EF4-FFF2-40B4-BE49-F238E27FC236}">
                <a16:creationId xmlns:a16="http://schemas.microsoft.com/office/drawing/2014/main" id="{97CD220D-8AE6-4C93-92DF-96E15D39216F}"/>
              </a:ext>
            </a:extLst>
          </p:cNvPr>
          <p:cNvSpPr/>
          <p:nvPr/>
        </p:nvSpPr>
        <p:spPr>
          <a:xfrm>
            <a:off x="4588041" y="3769895"/>
            <a:ext cx="1564105" cy="297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9C0BC154-8313-4D22-AD54-EC113E88F8AD}"/>
              </a:ext>
            </a:extLst>
          </p:cNvPr>
          <p:cNvGrpSpPr/>
          <p:nvPr/>
        </p:nvGrpSpPr>
        <p:grpSpPr>
          <a:xfrm>
            <a:off x="10410437" y="125491"/>
            <a:ext cx="1610412" cy="457200"/>
            <a:chOff x="161118" y="6268388"/>
            <a:chExt cx="1610412" cy="457200"/>
          </a:xfrm>
        </p:grpSpPr>
        <p:sp>
          <p:nvSpPr>
            <p:cNvPr id="7" name="Rectangle 6">
              <a:extLst>
                <a:ext uri="{FF2B5EF4-FFF2-40B4-BE49-F238E27FC236}">
                  <a16:creationId xmlns:a16="http://schemas.microsoft.com/office/drawing/2014/main" id="{AF2818FF-3AD4-4F6B-A2E8-F0219D44F045}"/>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FD098E2A-D945-4664-8D79-1559E624FA6D}"/>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A99BD651-BD63-40C7-BDD4-0F0590F24C6B}"/>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8293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2B4E-3B72-4FB5-BC4E-71BBD7F81C5E}"/>
              </a:ext>
            </a:extLst>
          </p:cNvPr>
          <p:cNvSpPr>
            <a:spLocks noGrp="1"/>
          </p:cNvSpPr>
          <p:nvPr>
            <p:ph type="title"/>
          </p:nvPr>
        </p:nvSpPr>
        <p:spPr>
          <a:xfrm>
            <a:off x="228599" y="340876"/>
            <a:ext cx="9519557" cy="457200"/>
          </a:xfrm>
        </p:spPr>
        <p:txBody>
          <a:bodyPr>
            <a:normAutofit fontScale="90000"/>
          </a:bodyPr>
          <a:lstStyle/>
          <a:p>
            <a:r>
              <a:rPr lang="en-US" dirty="0"/>
              <a:t>What does that app have access to?</a:t>
            </a:r>
          </a:p>
        </p:txBody>
      </p:sp>
      <p:graphicFrame>
        <p:nvGraphicFramePr>
          <p:cNvPr id="3" name="Table 2">
            <a:extLst>
              <a:ext uri="{FF2B5EF4-FFF2-40B4-BE49-F238E27FC236}">
                <a16:creationId xmlns:a16="http://schemas.microsoft.com/office/drawing/2014/main" id="{B0FC4719-91DE-43E1-8651-693034E7C3A0}"/>
              </a:ext>
            </a:extLst>
          </p:cNvPr>
          <p:cNvGraphicFramePr>
            <a:graphicFrameLocks noGrp="1"/>
          </p:cNvGraphicFramePr>
          <p:nvPr/>
        </p:nvGraphicFramePr>
        <p:xfrm>
          <a:off x="1453912" y="1283290"/>
          <a:ext cx="8475578" cy="3977640"/>
        </p:xfrm>
        <a:graphic>
          <a:graphicData uri="http://schemas.openxmlformats.org/drawingml/2006/table">
            <a:tbl>
              <a:tblPr firstRow="1" bandRow="1">
                <a:tableStyleId>{5C22544A-7EE6-4342-B048-85BDC9FD1C3A}</a:tableStyleId>
              </a:tblPr>
              <a:tblGrid>
                <a:gridCol w="1918574">
                  <a:extLst>
                    <a:ext uri="{9D8B030D-6E8A-4147-A177-3AD203B41FA5}">
                      <a16:colId xmlns:a16="http://schemas.microsoft.com/office/drawing/2014/main" val="1432394492"/>
                    </a:ext>
                  </a:extLst>
                </a:gridCol>
                <a:gridCol w="1956210">
                  <a:extLst>
                    <a:ext uri="{9D8B030D-6E8A-4147-A177-3AD203B41FA5}">
                      <a16:colId xmlns:a16="http://schemas.microsoft.com/office/drawing/2014/main" val="1409614709"/>
                    </a:ext>
                  </a:extLst>
                </a:gridCol>
                <a:gridCol w="1529521">
                  <a:extLst>
                    <a:ext uri="{9D8B030D-6E8A-4147-A177-3AD203B41FA5}">
                      <a16:colId xmlns:a16="http://schemas.microsoft.com/office/drawing/2014/main" val="122749153"/>
                    </a:ext>
                  </a:extLst>
                </a:gridCol>
                <a:gridCol w="1480574">
                  <a:extLst>
                    <a:ext uri="{9D8B030D-6E8A-4147-A177-3AD203B41FA5}">
                      <a16:colId xmlns:a16="http://schemas.microsoft.com/office/drawing/2014/main" val="1388088168"/>
                    </a:ext>
                  </a:extLst>
                </a:gridCol>
                <a:gridCol w="1590699">
                  <a:extLst>
                    <a:ext uri="{9D8B030D-6E8A-4147-A177-3AD203B41FA5}">
                      <a16:colId xmlns:a16="http://schemas.microsoft.com/office/drawing/2014/main" val="1326596045"/>
                    </a:ext>
                  </a:extLst>
                </a:gridCol>
              </a:tblGrid>
              <a:tr h="370840">
                <a:tc>
                  <a:txBody>
                    <a:bodyPr/>
                    <a:lstStyle/>
                    <a:p>
                      <a:endParaRPr lang="en-US"/>
                    </a:p>
                  </a:txBody>
                  <a:tcPr/>
                </a:tc>
                <a:tc>
                  <a:txBody>
                    <a:bodyPr/>
                    <a:lstStyle/>
                    <a:p>
                      <a:r>
                        <a:rPr lang="en-US"/>
                        <a:t>Team1</a:t>
                      </a:r>
                    </a:p>
                  </a:txBody>
                  <a:tcPr/>
                </a:tc>
                <a:tc>
                  <a:txBody>
                    <a:bodyPr/>
                    <a:lstStyle/>
                    <a:p>
                      <a:r>
                        <a:rPr lang="en-US"/>
                        <a:t>Team2</a:t>
                      </a:r>
                    </a:p>
                  </a:txBody>
                  <a:tcPr/>
                </a:tc>
                <a:tc>
                  <a:txBody>
                    <a:bodyPr/>
                    <a:lstStyle/>
                    <a:p>
                      <a:r>
                        <a:rPr lang="en-US"/>
                        <a:t>Team3</a:t>
                      </a:r>
                    </a:p>
                  </a:txBody>
                  <a:tcPr/>
                </a:tc>
                <a:tc>
                  <a:txBody>
                    <a:bodyPr/>
                    <a:lstStyle/>
                    <a:p>
                      <a:r>
                        <a:rPr lang="en-US"/>
                        <a:t>Team4</a:t>
                      </a:r>
                    </a:p>
                  </a:txBody>
                  <a:tcPr/>
                </a:tc>
                <a:extLst>
                  <a:ext uri="{0D108BD9-81ED-4DB2-BD59-A6C34878D82A}">
                    <a16:rowId xmlns:a16="http://schemas.microsoft.com/office/drawing/2014/main" val="314311585"/>
                  </a:ext>
                </a:extLst>
              </a:tr>
              <a:tr h="370840">
                <a:tc>
                  <a:txBody>
                    <a:bodyPr/>
                    <a:lstStyle/>
                    <a:p>
                      <a:r>
                        <a:rPr lang="en-US"/>
                        <a:t>Messages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62626"/>
                          </a:solidFill>
                          <a:effectLst/>
                          <a:uLnTx/>
                          <a:uFillTx/>
                          <a:latin typeface="Segoe UI Light"/>
                          <a:ea typeface="+mn-ea"/>
                          <a:cs typeface="+mn-cs"/>
                        </a:rPr>
                        <a:t>ReadWrite</a:t>
                      </a:r>
                      <a:endParaRPr kumimoji="0" lang="en-US" sz="1800" b="0" i="0" u="none" strike="noStrike" kern="1200" cap="none" spc="0" normalizeH="0" baseline="0" noProof="0" dirty="0">
                        <a:ln>
                          <a:noFill/>
                        </a:ln>
                        <a:solidFill>
                          <a:srgbClr val="262626"/>
                        </a:solidFill>
                        <a:effectLst/>
                        <a:uLnTx/>
                        <a:uFillTx/>
                        <a:latin typeface="Segoe UI Light"/>
                        <a:ea typeface="+mn-ea"/>
                        <a:cs typeface="+mn-cs"/>
                      </a:endParaRP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1586979628"/>
                  </a:ext>
                </a:extLst>
              </a:tr>
              <a:tr h="370840">
                <a:tc>
                  <a:txBody>
                    <a:bodyPr/>
                    <a:lstStyle/>
                    <a:p>
                      <a:r>
                        <a:rPr lang="en-US"/>
                        <a:t>Channel structure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324118357"/>
                  </a:ext>
                </a:extLst>
              </a:tr>
              <a:tr h="370840">
                <a:tc>
                  <a:txBody>
                    <a:bodyPr/>
                    <a:lstStyle/>
                    <a:p>
                      <a:r>
                        <a:rPr lang="en-US"/>
                        <a:t>Membership</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1532057693"/>
                  </a:ext>
                </a:extLst>
              </a:tr>
              <a:tr h="370840">
                <a:tc>
                  <a:txBody>
                    <a:bodyPr/>
                    <a:lstStyle/>
                    <a:p>
                      <a:r>
                        <a:rPr lang="en-US"/>
                        <a:t>Files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3089929660"/>
                  </a:ext>
                </a:extLst>
              </a:tr>
              <a:tr h="370840">
                <a:tc>
                  <a:txBody>
                    <a:bodyPr/>
                    <a:lstStyle/>
                    <a:p>
                      <a:r>
                        <a:rPr lang="en-US"/>
                        <a:t>Calls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4060672989"/>
                  </a:ext>
                </a:extLst>
              </a:tr>
              <a:tr h="370840">
                <a:tc>
                  <a:txBody>
                    <a:bodyPr/>
                    <a:lstStyle/>
                    <a:p>
                      <a:r>
                        <a:rPr lang="en-US"/>
                        <a:t>Notebook</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786357429"/>
                  </a:ext>
                </a:extLst>
              </a:tr>
              <a:tr h="370840">
                <a:tc>
                  <a:txBody>
                    <a:bodyPr/>
                    <a:lstStyle/>
                    <a:p>
                      <a:r>
                        <a:rPr lang="en-US"/>
                        <a:t>Calendar</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909956945"/>
                  </a:ext>
                </a:extLst>
              </a:tr>
              <a:tr h="370840">
                <a:tc>
                  <a:txBody>
                    <a:bodyPr/>
                    <a:lstStyle/>
                    <a:p>
                      <a:r>
                        <a:rPr lang="en-US"/>
                        <a:t>Plans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extLst>
                  <a:ext uri="{0D108BD9-81ED-4DB2-BD59-A6C34878D82A}">
                    <a16:rowId xmlns:a16="http://schemas.microsoft.com/office/drawing/2014/main" val="4215737306"/>
                  </a:ext>
                </a:extLst>
              </a:tr>
              <a:tr h="370840">
                <a:tc>
                  <a:txBody>
                    <a:bodyPr/>
                    <a:lstStyle/>
                    <a:p>
                      <a:r>
                        <a:rPr lang="en-US"/>
                        <a:t>Team settings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ReadWrite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62626"/>
                          </a:solidFill>
                          <a:effectLst/>
                          <a:uLnTx/>
                          <a:uFillTx/>
                          <a:latin typeface="Segoe UI Light"/>
                          <a:ea typeface="+mn-ea"/>
                          <a:cs typeface="+mn-cs"/>
                        </a:rPr>
                        <a:t>ReadWrite</a:t>
                      </a:r>
                      <a:endParaRPr kumimoji="0" lang="en-US" sz="1800" b="0" i="0" u="none" strike="noStrike" kern="1200" cap="none" spc="0" normalizeH="0" baseline="0" noProof="0" dirty="0">
                        <a:ln>
                          <a:noFill/>
                        </a:ln>
                        <a:solidFill>
                          <a:srgbClr val="262626"/>
                        </a:solidFill>
                        <a:effectLst/>
                        <a:uLnTx/>
                        <a:uFillTx/>
                        <a:latin typeface="Segoe UI Light"/>
                        <a:ea typeface="+mn-ea"/>
                        <a:cs typeface="+mn-cs"/>
                      </a:endParaRPr>
                    </a:p>
                  </a:txBody>
                  <a:tcPr/>
                </a:tc>
                <a:extLst>
                  <a:ext uri="{0D108BD9-81ED-4DB2-BD59-A6C34878D82A}">
                    <a16:rowId xmlns:a16="http://schemas.microsoft.com/office/drawing/2014/main" val="3250955776"/>
                  </a:ext>
                </a:extLst>
              </a:tr>
            </a:tbl>
          </a:graphicData>
        </a:graphic>
      </p:graphicFrame>
      <p:sp>
        <p:nvSpPr>
          <p:cNvPr id="5" name="Rectangle 4" hidden="1">
            <a:extLst>
              <a:ext uri="{FF2B5EF4-FFF2-40B4-BE49-F238E27FC236}">
                <a16:creationId xmlns:a16="http://schemas.microsoft.com/office/drawing/2014/main" id="{F8617D6D-EC48-47A4-81EB-DDFDB6FDA768}"/>
              </a:ext>
            </a:extLst>
          </p:cNvPr>
          <p:cNvSpPr/>
          <p:nvPr/>
        </p:nvSpPr>
        <p:spPr>
          <a:xfrm>
            <a:off x="3416968" y="1532021"/>
            <a:ext cx="6545179" cy="333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a:ea typeface="+mn-ea"/>
                <a:cs typeface="+mn-cs"/>
              </a:rPr>
              <a:t>Everything!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a:t>
            </a:r>
            <a:r>
              <a:rPr kumimoji="0" lang="en-US" sz="1765" b="0" i="0" u="none" strike="noStrike" kern="1200" cap="none" spc="0" normalizeH="0" baseline="0" noProof="0" err="1">
                <a:ln>
                  <a:noFill/>
                </a:ln>
                <a:solidFill>
                  <a:srgbClr val="FFFFFF"/>
                </a:solidFill>
                <a:effectLst/>
                <a:uLnTx/>
                <a:uFillTx/>
                <a:latin typeface="Segoe UI"/>
                <a:ea typeface="+mn-ea"/>
                <a:cs typeface="+mn-cs"/>
              </a:rPr>
              <a:t>Group.ReadWrite.All</a:t>
            </a:r>
            <a:r>
              <a:rPr kumimoji="0" lang="en-US" sz="1765" b="0" i="0" u="none" strike="noStrike" kern="1200" cap="none" spc="0" normalizeH="0" baseline="0" noProof="0">
                <a:ln>
                  <a:noFill/>
                </a:ln>
                <a:solidFill>
                  <a:srgbClr val="FFFFFF"/>
                </a:solidFill>
                <a:effectLst/>
                <a:uLnTx/>
                <a:uFillTx/>
                <a:latin typeface="Segoe UI"/>
                <a:ea typeface="+mn-ea"/>
                <a:cs typeface="+mn-cs"/>
              </a:rPr>
              <a:t>)</a:t>
            </a:r>
          </a:p>
        </p:txBody>
      </p:sp>
      <p:sp>
        <p:nvSpPr>
          <p:cNvPr id="6" name="Rectangle 5">
            <a:extLst>
              <a:ext uri="{FF2B5EF4-FFF2-40B4-BE49-F238E27FC236}">
                <a16:creationId xmlns:a16="http://schemas.microsoft.com/office/drawing/2014/main" id="{D1807127-6E79-4270-9544-7BDE770F23DE}"/>
              </a:ext>
            </a:extLst>
          </p:cNvPr>
          <p:cNvSpPr/>
          <p:nvPr/>
        </p:nvSpPr>
        <p:spPr>
          <a:xfrm>
            <a:off x="3715119" y="2528907"/>
            <a:ext cx="3953164" cy="1486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0000"/>
                </a:solidFill>
                <a:effectLst/>
                <a:uLnTx/>
                <a:uFillTx/>
                <a:latin typeface="Segoe UI"/>
                <a:ea typeface="+mn-ea"/>
                <a:cs typeface="+mn-cs"/>
              </a:rPr>
              <a:t>Everything!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a:t>
            </a:r>
            <a:r>
              <a:rPr kumimoji="0" lang="en-US" sz="1765" b="0" i="0" u="none" strike="noStrike" kern="1200" cap="none" spc="0" normalizeH="0" baseline="0" noProof="0" dirty="0" err="1">
                <a:ln>
                  <a:noFill/>
                </a:ln>
                <a:solidFill>
                  <a:srgbClr val="000000"/>
                </a:solidFill>
                <a:effectLst/>
                <a:uLnTx/>
                <a:uFillTx/>
                <a:latin typeface="Segoe UI"/>
                <a:ea typeface="+mn-ea"/>
                <a:cs typeface="+mn-cs"/>
              </a:rPr>
              <a:t>Group.ReadWrite.All</a:t>
            </a:r>
            <a:r>
              <a:rPr kumimoji="0" lang="en-US" sz="1765" b="0" i="0" u="none" strike="noStrike" kern="1200" cap="none" spc="0" normalizeH="0" baseline="0" noProof="0" dirty="0">
                <a:ln>
                  <a:noFill/>
                </a:ln>
                <a:solidFill>
                  <a:srgbClr val="000000"/>
                </a:solidFill>
                <a:effectLst/>
                <a:uLnTx/>
                <a:uFillTx/>
                <a:latin typeface="Segoe UI"/>
                <a:ea typeface="+mn-ea"/>
                <a:cs typeface="+mn-cs"/>
              </a:rPr>
              <a:t>)</a:t>
            </a:r>
          </a:p>
        </p:txBody>
      </p:sp>
      <p:grpSp>
        <p:nvGrpSpPr>
          <p:cNvPr id="4" name="Group 3">
            <a:extLst>
              <a:ext uri="{FF2B5EF4-FFF2-40B4-BE49-F238E27FC236}">
                <a16:creationId xmlns:a16="http://schemas.microsoft.com/office/drawing/2014/main" id="{9400A861-9940-4678-8C29-A34FF75A1143}"/>
              </a:ext>
            </a:extLst>
          </p:cNvPr>
          <p:cNvGrpSpPr/>
          <p:nvPr/>
        </p:nvGrpSpPr>
        <p:grpSpPr>
          <a:xfrm>
            <a:off x="10410437" y="125491"/>
            <a:ext cx="1610412" cy="457200"/>
            <a:chOff x="161118" y="6268388"/>
            <a:chExt cx="1610412" cy="457200"/>
          </a:xfrm>
        </p:grpSpPr>
        <p:sp>
          <p:nvSpPr>
            <p:cNvPr id="8" name="Rectangle 7">
              <a:extLst>
                <a:ext uri="{FF2B5EF4-FFF2-40B4-BE49-F238E27FC236}">
                  <a16:creationId xmlns:a16="http://schemas.microsoft.com/office/drawing/2014/main" id="{1E504DA8-F28E-4505-A66A-FBC37346768F}"/>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5F4796E-FC0A-4FD7-99CA-E60AD1F5B64B}"/>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728D7C5-DFDC-4D4A-94DE-2CAD97CBFD8F}"/>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19174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2B4E-3B72-4FB5-BC4E-71BBD7F81C5E}"/>
              </a:ext>
            </a:extLst>
          </p:cNvPr>
          <p:cNvSpPr>
            <a:spLocks noGrp="1"/>
          </p:cNvSpPr>
          <p:nvPr>
            <p:ph type="title"/>
          </p:nvPr>
        </p:nvSpPr>
        <p:spPr>
          <a:xfrm>
            <a:off x="228600" y="340876"/>
            <a:ext cx="8882164" cy="457200"/>
          </a:xfrm>
        </p:spPr>
        <p:txBody>
          <a:bodyPr>
            <a:normAutofit fontScale="90000"/>
          </a:bodyPr>
          <a:lstStyle/>
          <a:p>
            <a:r>
              <a:rPr lang="en-US" dirty="0"/>
              <a:t>What do we really want?</a:t>
            </a:r>
          </a:p>
        </p:txBody>
      </p:sp>
      <p:graphicFrame>
        <p:nvGraphicFramePr>
          <p:cNvPr id="3" name="Table 2">
            <a:extLst>
              <a:ext uri="{FF2B5EF4-FFF2-40B4-BE49-F238E27FC236}">
                <a16:creationId xmlns:a16="http://schemas.microsoft.com/office/drawing/2014/main" id="{B0FC4719-91DE-43E1-8651-693034E7C3A0}"/>
              </a:ext>
            </a:extLst>
          </p:cNvPr>
          <p:cNvGraphicFramePr>
            <a:graphicFrameLocks noGrp="1"/>
          </p:cNvGraphicFramePr>
          <p:nvPr/>
        </p:nvGraphicFramePr>
        <p:xfrm>
          <a:off x="1486569" y="1160825"/>
          <a:ext cx="8475578" cy="3977640"/>
        </p:xfrm>
        <a:graphic>
          <a:graphicData uri="http://schemas.openxmlformats.org/drawingml/2006/table">
            <a:tbl>
              <a:tblPr firstRow="1" bandRow="1">
                <a:tableStyleId>{5C22544A-7EE6-4342-B048-85BDC9FD1C3A}</a:tableStyleId>
              </a:tblPr>
              <a:tblGrid>
                <a:gridCol w="1918574">
                  <a:extLst>
                    <a:ext uri="{9D8B030D-6E8A-4147-A177-3AD203B41FA5}">
                      <a16:colId xmlns:a16="http://schemas.microsoft.com/office/drawing/2014/main" val="1432394492"/>
                    </a:ext>
                  </a:extLst>
                </a:gridCol>
                <a:gridCol w="1956210">
                  <a:extLst>
                    <a:ext uri="{9D8B030D-6E8A-4147-A177-3AD203B41FA5}">
                      <a16:colId xmlns:a16="http://schemas.microsoft.com/office/drawing/2014/main" val="1409614709"/>
                    </a:ext>
                  </a:extLst>
                </a:gridCol>
                <a:gridCol w="1529521">
                  <a:extLst>
                    <a:ext uri="{9D8B030D-6E8A-4147-A177-3AD203B41FA5}">
                      <a16:colId xmlns:a16="http://schemas.microsoft.com/office/drawing/2014/main" val="122749153"/>
                    </a:ext>
                  </a:extLst>
                </a:gridCol>
                <a:gridCol w="1480574">
                  <a:extLst>
                    <a:ext uri="{9D8B030D-6E8A-4147-A177-3AD203B41FA5}">
                      <a16:colId xmlns:a16="http://schemas.microsoft.com/office/drawing/2014/main" val="1388088168"/>
                    </a:ext>
                  </a:extLst>
                </a:gridCol>
                <a:gridCol w="1590699">
                  <a:extLst>
                    <a:ext uri="{9D8B030D-6E8A-4147-A177-3AD203B41FA5}">
                      <a16:colId xmlns:a16="http://schemas.microsoft.com/office/drawing/2014/main" val="1326596045"/>
                    </a:ext>
                  </a:extLst>
                </a:gridCol>
              </a:tblGrid>
              <a:tr h="370840">
                <a:tc>
                  <a:txBody>
                    <a:bodyPr/>
                    <a:lstStyle/>
                    <a:p>
                      <a:endParaRPr lang="en-US"/>
                    </a:p>
                  </a:txBody>
                  <a:tcPr/>
                </a:tc>
                <a:tc>
                  <a:txBody>
                    <a:bodyPr/>
                    <a:lstStyle/>
                    <a:p>
                      <a:r>
                        <a:rPr lang="en-US"/>
                        <a:t>Team1</a:t>
                      </a:r>
                    </a:p>
                  </a:txBody>
                  <a:tcPr/>
                </a:tc>
                <a:tc>
                  <a:txBody>
                    <a:bodyPr/>
                    <a:lstStyle/>
                    <a:p>
                      <a:r>
                        <a:rPr lang="en-US"/>
                        <a:t>Team2</a:t>
                      </a:r>
                    </a:p>
                  </a:txBody>
                  <a:tcPr/>
                </a:tc>
                <a:tc>
                  <a:txBody>
                    <a:bodyPr/>
                    <a:lstStyle/>
                    <a:p>
                      <a:r>
                        <a:rPr lang="en-US"/>
                        <a:t>Team3</a:t>
                      </a:r>
                    </a:p>
                  </a:txBody>
                  <a:tcPr/>
                </a:tc>
                <a:tc>
                  <a:txBody>
                    <a:bodyPr/>
                    <a:lstStyle/>
                    <a:p>
                      <a:r>
                        <a:rPr lang="en-US"/>
                        <a:t>Team4</a:t>
                      </a:r>
                    </a:p>
                  </a:txBody>
                  <a:tcPr/>
                </a:tc>
                <a:extLst>
                  <a:ext uri="{0D108BD9-81ED-4DB2-BD59-A6C34878D82A}">
                    <a16:rowId xmlns:a16="http://schemas.microsoft.com/office/drawing/2014/main" val="314311585"/>
                  </a:ext>
                </a:extLst>
              </a:tr>
              <a:tr h="370840">
                <a:tc>
                  <a:txBody>
                    <a:bodyPr/>
                    <a:lstStyle/>
                    <a:p>
                      <a:r>
                        <a:rPr lang="en-US"/>
                        <a:t>Messages</a:t>
                      </a:r>
                    </a:p>
                  </a:txBody>
                  <a:tcPr/>
                </a:tc>
                <a:tc>
                  <a:txBody>
                    <a:bodyPr/>
                    <a:lstStyle/>
                    <a:p>
                      <a:r>
                        <a:rPr lang="en-US" b="1"/>
                        <a:t>Read, Send</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r>
                        <a:rPr lang="en-US" b="1"/>
                        <a:t>Read, Send</a:t>
                      </a:r>
                    </a:p>
                  </a:txBody>
                  <a:tcPr/>
                </a:tc>
                <a:extLst>
                  <a:ext uri="{0D108BD9-81ED-4DB2-BD59-A6C34878D82A}">
                    <a16:rowId xmlns:a16="http://schemas.microsoft.com/office/drawing/2014/main" val="1586979628"/>
                  </a:ext>
                </a:extLst>
              </a:tr>
              <a:tr h="370840">
                <a:tc>
                  <a:txBody>
                    <a:bodyPr/>
                    <a:lstStyle/>
                    <a:p>
                      <a:r>
                        <a:rPr lang="en-US"/>
                        <a:t>Channel structure</a:t>
                      </a:r>
                    </a:p>
                  </a:txBody>
                  <a:tcPr/>
                </a:tc>
                <a:tc>
                  <a:txBody>
                    <a:bodyPr/>
                    <a:lstStyle/>
                    <a:p>
                      <a:r>
                        <a:rPr lang="en-US" b="1"/>
                        <a:t>Read</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r>
                        <a:rPr lang="en-US" b="1"/>
                        <a:t>Read</a:t>
                      </a:r>
                    </a:p>
                  </a:txBody>
                  <a:tcPr/>
                </a:tc>
                <a:extLst>
                  <a:ext uri="{0D108BD9-81ED-4DB2-BD59-A6C34878D82A}">
                    <a16:rowId xmlns:a16="http://schemas.microsoft.com/office/drawing/2014/main" val="324118357"/>
                  </a:ext>
                </a:extLst>
              </a:tr>
              <a:tr h="370840">
                <a:tc>
                  <a:txBody>
                    <a:bodyPr/>
                    <a:lstStyle/>
                    <a:p>
                      <a:r>
                        <a:rPr lang="en-US"/>
                        <a:t>Membership</a:t>
                      </a:r>
                    </a:p>
                  </a:txBody>
                  <a:tcPr/>
                </a:tc>
                <a:tc>
                  <a:txBody>
                    <a:bodyPr/>
                    <a:lstStyle/>
                    <a:p>
                      <a:r>
                        <a:rPr lang="en-US" b="1"/>
                        <a:t>Read</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r>
                        <a:rPr lang="en-US" b="1"/>
                        <a:t>Read</a:t>
                      </a:r>
                    </a:p>
                  </a:txBody>
                  <a:tcPr/>
                </a:tc>
                <a:extLst>
                  <a:ext uri="{0D108BD9-81ED-4DB2-BD59-A6C34878D82A}">
                    <a16:rowId xmlns:a16="http://schemas.microsoft.com/office/drawing/2014/main" val="1532057693"/>
                  </a:ext>
                </a:extLst>
              </a:tr>
              <a:tr h="370840">
                <a:tc>
                  <a:txBody>
                    <a:bodyPr/>
                    <a:lstStyle/>
                    <a:p>
                      <a:r>
                        <a:rPr lang="en-US"/>
                        <a:t>Files</a:t>
                      </a:r>
                    </a:p>
                  </a:txBody>
                  <a:tcPr/>
                </a:tc>
                <a:tc>
                  <a:txBody>
                    <a:bodyPr/>
                    <a:lstStyle/>
                    <a:p>
                      <a:r>
                        <a:rPr lang="en-US" b="1"/>
                        <a:t>Read, Add</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r>
                        <a:rPr lang="en-US" b="1"/>
                        <a:t>Read, Add</a:t>
                      </a:r>
                    </a:p>
                  </a:txBody>
                  <a:tcPr/>
                </a:tc>
                <a:extLst>
                  <a:ext uri="{0D108BD9-81ED-4DB2-BD59-A6C34878D82A}">
                    <a16:rowId xmlns:a16="http://schemas.microsoft.com/office/drawing/2014/main" val="3089929660"/>
                  </a:ext>
                </a:extLst>
              </a:tr>
              <a:tr h="370840">
                <a:tc>
                  <a:txBody>
                    <a:bodyPr/>
                    <a:lstStyle/>
                    <a:p>
                      <a:r>
                        <a:rPr lang="en-US"/>
                        <a:t>Calls</a:t>
                      </a:r>
                    </a:p>
                  </a:txBody>
                  <a:tcPr/>
                </a:tc>
                <a:tc>
                  <a:txBody>
                    <a:bodyPr/>
                    <a:lstStyle/>
                    <a:p>
                      <a:r>
                        <a:rPr lang="en-US"/>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extLst>
                  <a:ext uri="{0D108BD9-81ED-4DB2-BD59-A6C34878D82A}">
                    <a16:rowId xmlns:a16="http://schemas.microsoft.com/office/drawing/2014/main" val="4060672989"/>
                  </a:ext>
                </a:extLst>
              </a:tr>
              <a:tr h="370840">
                <a:tc>
                  <a:txBody>
                    <a:bodyPr/>
                    <a:lstStyle/>
                    <a:p>
                      <a:r>
                        <a:rPr lang="en-US"/>
                        <a:t>Notebook</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lang="en-US"/>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extLst>
                  <a:ext uri="{0D108BD9-81ED-4DB2-BD59-A6C34878D82A}">
                    <a16:rowId xmlns:a16="http://schemas.microsoft.com/office/drawing/2014/main" val="786357429"/>
                  </a:ext>
                </a:extLst>
              </a:tr>
              <a:tr h="370840">
                <a:tc>
                  <a:txBody>
                    <a:bodyPr/>
                    <a:lstStyle/>
                    <a:p>
                      <a:r>
                        <a:rPr lang="en-US"/>
                        <a:t>Calendar</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lang="en-US"/>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extLst>
                  <a:ext uri="{0D108BD9-81ED-4DB2-BD59-A6C34878D82A}">
                    <a16:rowId xmlns:a16="http://schemas.microsoft.com/office/drawing/2014/main" val="909956945"/>
                  </a:ext>
                </a:extLst>
              </a:tr>
              <a:tr h="370840">
                <a:tc>
                  <a:txBody>
                    <a:bodyPr/>
                    <a:lstStyle/>
                    <a:p>
                      <a:r>
                        <a:rPr lang="en-US"/>
                        <a:t>Plans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lang="en-US"/>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extLst>
                  <a:ext uri="{0D108BD9-81ED-4DB2-BD59-A6C34878D82A}">
                    <a16:rowId xmlns:a16="http://schemas.microsoft.com/office/drawing/2014/main" val="4215737306"/>
                  </a:ext>
                </a:extLst>
              </a:tr>
              <a:tr h="370840">
                <a:tc>
                  <a:txBody>
                    <a:bodyPr/>
                    <a:lstStyle/>
                    <a:p>
                      <a:r>
                        <a:rPr lang="en-US"/>
                        <a:t>Team settings</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lang="en-US"/>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tc>
                  <a:txBody>
                    <a:bodyPr/>
                    <a:lstStyle/>
                    <a:p>
                      <a:pPr marL="0" marR="0" lvl="0" indent="0" algn="l" defTabSz="9143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Light"/>
                          <a:ea typeface="+mn-ea"/>
                          <a:cs typeface="+mn-cs"/>
                        </a:rPr>
                        <a:t>None</a:t>
                      </a:r>
                    </a:p>
                  </a:txBody>
                  <a:tcPr/>
                </a:tc>
                <a:extLst>
                  <a:ext uri="{0D108BD9-81ED-4DB2-BD59-A6C34878D82A}">
                    <a16:rowId xmlns:a16="http://schemas.microsoft.com/office/drawing/2014/main" val="3250955776"/>
                  </a:ext>
                </a:extLst>
              </a:tr>
            </a:tbl>
          </a:graphicData>
        </a:graphic>
      </p:graphicFrame>
      <p:grpSp>
        <p:nvGrpSpPr>
          <p:cNvPr id="8" name="Group 7">
            <a:extLst>
              <a:ext uri="{FF2B5EF4-FFF2-40B4-BE49-F238E27FC236}">
                <a16:creationId xmlns:a16="http://schemas.microsoft.com/office/drawing/2014/main" id="{88B0D27D-8C64-40FC-8D3E-B106A9BF1B7F}"/>
              </a:ext>
            </a:extLst>
          </p:cNvPr>
          <p:cNvGrpSpPr/>
          <p:nvPr/>
        </p:nvGrpSpPr>
        <p:grpSpPr>
          <a:xfrm>
            <a:off x="10410437" y="125491"/>
            <a:ext cx="1610412" cy="457200"/>
            <a:chOff x="161118" y="6268388"/>
            <a:chExt cx="1610412" cy="457200"/>
          </a:xfrm>
        </p:grpSpPr>
        <p:sp>
          <p:nvSpPr>
            <p:cNvPr id="5" name="Rectangle 4">
              <a:extLst>
                <a:ext uri="{FF2B5EF4-FFF2-40B4-BE49-F238E27FC236}">
                  <a16:creationId xmlns:a16="http://schemas.microsoft.com/office/drawing/2014/main" id="{7DD5C2C6-DF8F-4A73-9238-9974E1AFA68D}"/>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FBC0EC5-C921-4797-AA19-6856E8E09BA7}"/>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83B4D990-408C-4CE8-9A10-2CB3BBCBCB94}"/>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19206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DE4A-AFEA-474A-8673-637A6C7446F8}"/>
              </a:ext>
            </a:extLst>
          </p:cNvPr>
          <p:cNvSpPr>
            <a:spLocks noGrp="1"/>
          </p:cNvSpPr>
          <p:nvPr>
            <p:ph type="title"/>
          </p:nvPr>
        </p:nvSpPr>
        <p:spPr>
          <a:xfrm>
            <a:off x="314417" y="365125"/>
            <a:ext cx="11560751" cy="553998"/>
          </a:xfrm>
        </p:spPr>
        <p:txBody>
          <a:bodyPr/>
          <a:lstStyle/>
          <a:p>
            <a:r>
              <a:rPr lang="en-US" dirty="0"/>
              <a:t>Solution: Resource-Specific Consent</a:t>
            </a:r>
          </a:p>
        </p:txBody>
      </p:sp>
      <p:sp>
        <p:nvSpPr>
          <p:cNvPr id="3" name="Content Placeholder 2">
            <a:extLst>
              <a:ext uri="{FF2B5EF4-FFF2-40B4-BE49-F238E27FC236}">
                <a16:creationId xmlns:a16="http://schemas.microsoft.com/office/drawing/2014/main" id="{B57D95B5-B09D-4C46-B90C-BEB6886A0647}"/>
              </a:ext>
            </a:extLst>
          </p:cNvPr>
          <p:cNvSpPr>
            <a:spLocks noGrp="1"/>
          </p:cNvSpPr>
          <p:nvPr>
            <p:ph idx="1"/>
          </p:nvPr>
        </p:nvSpPr>
        <p:spPr>
          <a:xfrm>
            <a:off x="322730" y="1825625"/>
            <a:ext cx="11560750" cy="3151632"/>
          </a:xfrm>
        </p:spPr>
        <p:txBody>
          <a:bodyPr/>
          <a:lstStyle/>
          <a:p>
            <a:pPr marL="0" indent="0">
              <a:buNone/>
            </a:pPr>
            <a:r>
              <a:rPr lang="en-US" dirty="0"/>
              <a:t>Team owners can consent to the use of team data</a:t>
            </a:r>
          </a:p>
          <a:p>
            <a:pPr marL="0" indent="0">
              <a:buNone/>
            </a:pPr>
            <a:r>
              <a:rPr lang="en-US" dirty="0"/>
              <a:t>Admins can decide to allow this capability in the first place, and team owners can consent</a:t>
            </a:r>
          </a:p>
          <a:p>
            <a:endParaRPr lang="en-US" dirty="0"/>
          </a:p>
          <a:p>
            <a:pPr marL="0" indent="0">
              <a:buNone/>
            </a:pPr>
            <a:r>
              <a:rPr lang="en-US" dirty="0"/>
              <a:t>Teams app manifest specifies:</a:t>
            </a:r>
          </a:p>
          <a:p>
            <a:pPr marL="228600" lvl="1" indent="0">
              <a:buNone/>
            </a:pPr>
            <a:r>
              <a:rPr lang="en-US" dirty="0"/>
              <a:t>The associated Azure AD App ID</a:t>
            </a:r>
          </a:p>
          <a:p>
            <a:pPr marL="228600" lvl="1" indent="0">
              <a:buNone/>
            </a:pPr>
            <a:r>
              <a:rPr lang="en-US" dirty="0"/>
              <a:t>Required (RSC) permissions</a:t>
            </a:r>
          </a:p>
        </p:txBody>
      </p:sp>
      <p:grpSp>
        <p:nvGrpSpPr>
          <p:cNvPr id="8" name="Group 7">
            <a:extLst>
              <a:ext uri="{FF2B5EF4-FFF2-40B4-BE49-F238E27FC236}">
                <a16:creationId xmlns:a16="http://schemas.microsoft.com/office/drawing/2014/main" id="{B07952C4-1007-4696-999E-3EBC05A1A253}"/>
              </a:ext>
            </a:extLst>
          </p:cNvPr>
          <p:cNvGrpSpPr/>
          <p:nvPr/>
        </p:nvGrpSpPr>
        <p:grpSpPr>
          <a:xfrm>
            <a:off x="10410437" y="125491"/>
            <a:ext cx="1610412" cy="457200"/>
            <a:chOff x="161118" y="6268388"/>
            <a:chExt cx="1610412" cy="457200"/>
          </a:xfrm>
        </p:grpSpPr>
        <p:sp>
          <p:nvSpPr>
            <p:cNvPr id="5" name="Rectangle 4">
              <a:extLst>
                <a:ext uri="{FF2B5EF4-FFF2-40B4-BE49-F238E27FC236}">
                  <a16:creationId xmlns:a16="http://schemas.microsoft.com/office/drawing/2014/main" id="{7A19705F-1AF4-405B-AD01-1DABE45D2251}"/>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3A9BFFD-199A-40B0-B403-C604CF5AF22E}"/>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2797FEDE-752A-45AB-B3B6-3CCD733BF5ED}"/>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061764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9E9A-A2DA-4A97-929B-779F62982503}"/>
              </a:ext>
            </a:extLst>
          </p:cNvPr>
          <p:cNvSpPr>
            <a:spLocks noGrp="1"/>
          </p:cNvSpPr>
          <p:nvPr>
            <p:ph type="title"/>
          </p:nvPr>
        </p:nvSpPr>
        <p:spPr>
          <a:xfrm>
            <a:off x="314417" y="365125"/>
            <a:ext cx="11560751" cy="1325563"/>
          </a:xfrm>
        </p:spPr>
        <p:txBody>
          <a:bodyPr>
            <a:normAutofit/>
          </a:bodyPr>
          <a:lstStyle/>
          <a:p>
            <a:r>
              <a:rPr lang="en-US" dirty="0"/>
              <a:t>New Consent Experience for Team Owners</a:t>
            </a:r>
          </a:p>
        </p:txBody>
      </p:sp>
      <p:sp>
        <p:nvSpPr>
          <p:cNvPr id="16" name="Content Placeholder 15">
            <a:extLst>
              <a:ext uri="{FF2B5EF4-FFF2-40B4-BE49-F238E27FC236}">
                <a16:creationId xmlns:a16="http://schemas.microsoft.com/office/drawing/2014/main" id="{61DDF9D5-B074-4BCB-9BB3-6EA33CABC2CF}"/>
              </a:ext>
            </a:extLst>
          </p:cNvPr>
          <p:cNvSpPr>
            <a:spLocks noGrp="1"/>
          </p:cNvSpPr>
          <p:nvPr>
            <p:ph idx="1"/>
          </p:nvPr>
        </p:nvSpPr>
        <p:spPr>
          <a:xfrm>
            <a:off x="322730" y="1825625"/>
            <a:ext cx="5121343" cy="4051473"/>
          </a:xfrm>
        </p:spPr>
        <p:txBody>
          <a:bodyPr>
            <a:normAutofit lnSpcReduction="10000"/>
          </a:bodyPr>
          <a:lstStyle/>
          <a:p>
            <a:pPr marL="342900" indent="-342900">
              <a:buFont typeface="+mj-lt"/>
              <a:buAutoNum type="arabicPeriod"/>
            </a:pPr>
            <a:r>
              <a:rPr lang="en-US" sz="2800" dirty="0"/>
              <a:t>Team owner installs an app into their team.</a:t>
            </a:r>
          </a:p>
          <a:p>
            <a:pPr marL="342900" indent="-342900">
              <a:buFont typeface="+mj-lt"/>
              <a:buAutoNum type="arabicPeriod"/>
            </a:pPr>
            <a:endParaRPr lang="en-US" sz="2800" dirty="0"/>
          </a:p>
          <a:p>
            <a:pPr marL="342900" indent="-342900">
              <a:buFont typeface="+mj-lt"/>
              <a:buAutoNum type="arabicPeriod"/>
            </a:pPr>
            <a:r>
              <a:rPr lang="en-US" sz="2800" dirty="0"/>
              <a:t>Privacy and Permissions section of the dialog lists the app's requested permissions.</a:t>
            </a:r>
          </a:p>
          <a:p>
            <a:pPr marL="342900" indent="-342900">
              <a:buFont typeface="+mj-lt"/>
              <a:buAutoNum type="arabicPeriod"/>
            </a:pPr>
            <a:endParaRPr lang="en-US" sz="2800" dirty="0"/>
          </a:p>
          <a:p>
            <a:pPr marL="342900" indent="-342900">
              <a:buFont typeface="+mj-lt"/>
              <a:buAutoNum type="arabicPeriod"/>
            </a:pPr>
            <a:r>
              <a:rPr lang="en-US" sz="2800" dirty="0"/>
              <a:t>Adding the app grants the permissions it requested.</a:t>
            </a:r>
          </a:p>
          <a:p>
            <a:endParaRPr lang="en-US" dirty="0"/>
          </a:p>
        </p:txBody>
      </p:sp>
      <p:pic>
        <p:nvPicPr>
          <p:cNvPr id="3" name="Picture 2" hidden="1">
            <a:extLst>
              <a:ext uri="{FF2B5EF4-FFF2-40B4-BE49-F238E27FC236}">
                <a16:creationId xmlns:a16="http://schemas.microsoft.com/office/drawing/2014/main" id="{B850CAB3-C5B7-4CBA-9E4A-F7F58EFD51CB}"/>
              </a:ext>
            </a:extLst>
          </p:cNvPr>
          <p:cNvPicPr>
            <a:picLocks noChangeAspect="1"/>
          </p:cNvPicPr>
          <p:nvPr/>
        </p:nvPicPr>
        <p:blipFill>
          <a:blip r:embed="rId2"/>
          <a:stretch>
            <a:fillRect/>
          </a:stretch>
        </p:blipFill>
        <p:spPr>
          <a:xfrm>
            <a:off x="5062639" y="1709737"/>
            <a:ext cx="5715000" cy="5743575"/>
          </a:xfrm>
          <a:prstGeom prst="rect">
            <a:avLst/>
          </a:prstGeom>
        </p:spPr>
      </p:pic>
      <p:grpSp>
        <p:nvGrpSpPr>
          <p:cNvPr id="17" name="Group 16">
            <a:extLst>
              <a:ext uri="{FF2B5EF4-FFF2-40B4-BE49-F238E27FC236}">
                <a16:creationId xmlns:a16="http://schemas.microsoft.com/office/drawing/2014/main" id="{7609C79D-E2F3-4974-A59E-C73C17274ADF}"/>
              </a:ext>
            </a:extLst>
          </p:cNvPr>
          <p:cNvGrpSpPr/>
          <p:nvPr/>
        </p:nvGrpSpPr>
        <p:grpSpPr>
          <a:xfrm>
            <a:off x="5593684" y="1120713"/>
            <a:ext cx="6455513" cy="4582742"/>
            <a:chOff x="1265714" y="0"/>
            <a:chExt cx="9660572" cy="6858000"/>
          </a:xfrm>
        </p:grpSpPr>
        <p:pic>
          <p:nvPicPr>
            <p:cNvPr id="6" name="Picture 5">
              <a:extLst>
                <a:ext uri="{FF2B5EF4-FFF2-40B4-BE49-F238E27FC236}">
                  <a16:creationId xmlns:a16="http://schemas.microsoft.com/office/drawing/2014/main" id="{04C41DD3-4475-4D5D-BFFA-5EC6F6E9FC3C}"/>
                </a:ext>
              </a:extLst>
            </p:cNvPr>
            <p:cNvPicPr>
              <a:picLocks noChangeAspect="1"/>
            </p:cNvPicPr>
            <p:nvPr/>
          </p:nvPicPr>
          <p:blipFill>
            <a:blip r:embed="rId3"/>
            <a:stretch>
              <a:fillRect/>
            </a:stretch>
          </p:blipFill>
          <p:spPr>
            <a:xfrm>
              <a:off x="1265714" y="0"/>
              <a:ext cx="9660572" cy="6858000"/>
            </a:xfrm>
            <a:prstGeom prst="rect">
              <a:avLst/>
            </a:prstGeom>
          </p:spPr>
        </p:pic>
        <p:sp>
          <p:nvSpPr>
            <p:cNvPr id="7" name="Oval 6">
              <a:extLst>
                <a:ext uri="{FF2B5EF4-FFF2-40B4-BE49-F238E27FC236}">
                  <a16:creationId xmlns:a16="http://schemas.microsoft.com/office/drawing/2014/main" id="{EEBFFD18-AF12-44B1-BFA2-39C9BE7AAD2D}"/>
                </a:ext>
              </a:extLst>
            </p:cNvPr>
            <p:cNvSpPr/>
            <p:nvPr/>
          </p:nvSpPr>
          <p:spPr bwMode="auto">
            <a:xfrm>
              <a:off x="4156990" y="1537385"/>
              <a:ext cx="230697" cy="230697"/>
            </a:xfrm>
            <a:prstGeom prst="ellipse">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C8DCF832-ABDE-4663-8307-2B9502C3284B}"/>
                </a:ext>
              </a:extLst>
            </p:cNvPr>
            <p:cNvGrpSpPr/>
            <p:nvPr/>
          </p:nvGrpSpPr>
          <p:grpSpPr>
            <a:xfrm>
              <a:off x="5144937" y="5782617"/>
              <a:ext cx="4049481" cy="529669"/>
              <a:chOff x="4259828" y="4490915"/>
              <a:chExt cx="2108802" cy="529669"/>
            </a:xfrm>
          </p:grpSpPr>
          <p:sp>
            <p:nvSpPr>
              <p:cNvPr id="9" name="TextBox 8">
                <a:extLst>
                  <a:ext uri="{FF2B5EF4-FFF2-40B4-BE49-F238E27FC236}">
                    <a16:creationId xmlns:a16="http://schemas.microsoft.com/office/drawing/2014/main" id="{5E03C2AA-93F6-43D1-932D-374C6335D436}"/>
                  </a:ext>
                </a:extLst>
              </p:cNvPr>
              <p:cNvSpPr txBox="1"/>
              <p:nvPr/>
            </p:nvSpPr>
            <p:spPr>
              <a:xfrm>
                <a:off x="4376421" y="4503132"/>
                <a:ext cx="1992209" cy="246221"/>
              </a:xfrm>
              <a:prstGeom prst="rect">
                <a:avLst/>
              </a:prstGeom>
              <a:solidFill>
                <a:srgbClr val="FFFFFF"/>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0F66F33-7925-4A47-9A36-2F1D67D8365A}"/>
                  </a:ext>
                </a:extLst>
              </p:cNvPr>
              <p:cNvSpPr txBox="1"/>
              <p:nvPr/>
            </p:nvSpPr>
            <p:spPr>
              <a:xfrm>
                <a:off x="4259828" y="4490915"/>
                <a:ext cx="1992209" cy="52966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25000"/>
                      </a:srgbClr>
                    </a:solidFill>
                    <a:effectLst/>
                    <a:uLnTx/>
                    <a:uFillTx/>
                    <a:latin typeface="Segoe UI" panose="020B0502040204020203" pitchFamily="34" charset="0"/>
                    <a:ea typeface="+mn-ea"/>
                    <a:cs typeface="Segoe UI" panose="020B0502040204020203" pitchFamily="34" charset="0"/>
                  </a:rPr>
                  <a:t>Create and delete channels in this team.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25000"/>
                      </a:srgbClr>
                    </a:solidFill>
                    <a:effectLst/>
                    <a:uLnTx/>
                    <a:uFillTx/>
                    <a:latin typeface="Segoe UI" panose="020B0502040204020203" pitchFamily="34" charset="0"/>
                    <a:ea typeface="+mn-ea"/>
                    <a:cs typeface="Segoe UI" panose="020B0502040204020203" pitchFamily="34" charset="0"/>
                  </a:rPr>
                  <a:t>Maintain access to data you have given it access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FFFFFF">
                      <a:lumMod val="25000"/>
                    </a:srgbClr>
                  </a:solidFill>
                  <a:effectLst/>
                  <a:uLnTx/>
                  <a:uFillTx/>
                  <a:latin typeface="Segoe UI" panose="020B0502040204020203" pitchFamily="34" charset="0"/>
                  <a:ea typeface="+mn-ea"/>
                  <a:cs typeface="Segoe UI" panose="020B0502040204020203" pitchFamily="34" charset="0"/>
                </a:endParaRPr>
              </a:p>
            </p:txBody>
          </p:sp>
        </p:grpSp>
        <p:pic>
          <p:nvPicPr>
            <p:cNvPr id="11" name="Picture 10">
              <a:extLst>
                <a:ext uri="{FF2B5EF4-FFF2-40B4-BE49-F238E27FC236}">
                  <a16:creationId xmlns:a16="http://schemas.microsoft.com/office/drawing/2014/main" id="{841E6618-CD3E-4868-8608-99E8395A433F}"/>
                </a:ext>
              </a:extLst>
            </p:cNvPr>
            <p:cNvPicPr>
              <a:picLocks noChangeAspect="1"/>
            </p:cNvPicPr>
            <p:nvPr/>
          </p:nvPicPr>
          <p:blipFill rotWithShape="1">
            <a:blip r:embed="rId3"/>
            <a:srcRect l="39510" t="77001" r="59105" b="20216"/>
            <a:stretch/>
          </p:blipFill>
          <p:spPr>
            <a:xfrm>
              <a:off x="5084053" y="5837072"/>
              <a:ext cx="133851" cy="190870"/>
            </a:xfrm>
            <a:prstGeom prst="rect">
              <a:avLst/>
            </a:prstGeom>
          </p:spPr>
        </p:pic>
        <p:sp>
          <p:nvSpPr>
            <p:cNvPr id="12" name="TextBox 11">
              <a:extLst>
                <a:ext uri="{FF2B5EF4-FFF2-40B4-BE49-F238E27FC236}">
                  <a16:creationId xmlns:a16="http://schemas.microsoft.com/office/drawing/2014/main" id="{EE4B6462-0C28-43B5-A99C-CF51BAD81421}"/>
                </a:ext>
              </a:extLst>
            </p:cNvPr>
            <p:cNvSpPr txBox="1"/>
            <p:nvPr/>
          </p:nvSpPr>
          <p:spPr>
            <a:xfrm>
              <a:off x="2752070" y="5532447"/>
              <a:ext cx="2517780" cy="82904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FF0000"/>
                  </a:solidFill>
                  <a:effectLst/>
                  <a:uLnTx/>
                  <a:uFillTx/>
                  <a:latin typeface="Segoe UI"/>
                  <a:ea typeface="+mn-ea"/>
                  <a:cs typeface="+mn-cs"/>
                </a:rPr>
                <a:t>New RSC permissions</a:t>
              </a:r>
            </a:p>
          </p:txBody>
        </p:sp>
        <p:pic>
          <p:nvPicPr>
            <p:cNvPr id="14" name="Picture 13">
              <a:extLst>
                <a:ext uri="{FF2B5EF4-FFF2-40B4-BE49-F238E27FC236}">
                  <a16:creationId xmlns:a16="http://schemas.microsoft.com/office/drawing/2014/main" id="{6E3FC38A-284F-4096-A116-DEC8ED352EF6}"/>
                </a:ext>
              </a:extLst>
            </p:cNvPr>
            <p:cNvPicPr>
              <a:picLocks noChangeAspect="1"/>
            </p:cNvPicPr>
            <p:nvPr/>
          </p:nvPicPr>
          <p:blipFill rotWithShape="1">
            <a:blip r:embed="rId3"/>
            <a:srcRect l="39510" t="77001" r="59105" b="20216"/>
            <a:stretch/>
          </p:blipFill>
          <p:spPr>
            <a:xfrm>
              <a:off x="5079933" y="5997710"/>
              <a:ext cx="133851" cy="190870"/>
            </a:xfrm>
            <a:prstGeom prst="rect">
              <a:avLst/>
            </a:prstGeom>
          </p:spPr>
        </p:pic>
      </p:grpSp>
      <p:cxnSp>
        <p:nvCxnSpPr>
          <p:cNvPr id="19" name="Straight Connector 18">
            <a:extLst>
              <a:ext uri="{FF2B5EF4-FFF2-40B4-BE49-F238E27FC236}">
                <a16:creationId xmlns:a16="http://schemas.microsoft.com/office/drawing/2014/main" id="{D696D186-AEFA-4F4C-B6C4-397E9CDD7814}"/>
              </a:ext>
            </a:extLst>
          </p:cNvPr>
          <p:cNvCxnSpPr/>
          <p:nvPr/>
        </p:nvCxnSpPr>
        <p:spPr>
          <a:xfrm>
            <a:off x="8083943" y="5013145"/>
            <a:ext cx="0" cy="2348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24B733A-881A-490C-9BEC-A65BC1A4D14A}"/>
              </a:ext>
            </a:extLst>
          </p:cNvPr>
          <p:cNvGrpSpPr/>
          <p:nvPr/>
        </p:nvGrpSpPr>
        <p:grpSpPr>
          <a:xfrm>
            <a:off x="10410437" y="125491"/>
            <a:ext cx="1610412" cy="457200"/>
            <a:chOff x="161118" y="6268388"/>
            <a:chExt cx="1610412" cy="457200"/>
          </a:xfrm>
        </p:grpSpPr>
        <p:sp>
          <p:nvSpPr>
            <p:cNvPr id="18" name="Rectangle 17">
              <a:extLst>
                <a:ext uri="{FF2B5EF4-FFF2-40B4-BE49-F238E27FC236}">
                  <a16:creationId xmlns:a16="http://schemas.microsoft.com/office/drawing/2014/main" id="{6C0F872C-36C8-479E-A080-1FE20F6E6C96}"/>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CD2CF5E0-1371-4060-86BE-33105DE361D8}"/>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3637CFB1-FCE0-4BFF-8D32-857B921522DA}"/>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4B5A31B-4DDB-49E2-81D2-C39E993F088C}"/>
              </a:ext>
            </a:extLst>
          </p:cNvPr>
          <p:cNvGrpSpPr/>
          <p:nvPr/>
        </p:nvGrpSpPr>
        <p:grpSpPr>
          <a:xfrm>
            <a:off x="4805680" y="108392"/>
            <a:ext cx="7215169" cy="6624117"/>
            <a:chOff x="4805680" y="108392"/>
            <a:chExt cx="7215169" cy="6624117"/>
          </a:xfrm>
        </p:grpSpPr>
        <p:pic>
          <p:nvPicPr>
            <p:cNvPr id="13" name="Picture 12">
              <a:extLst>
                <a:ext uri="{FF2B5EF4-FFF2-40B4-BE49-F238E27FC236}">
                  <a16:creationId xmlns:a16="http://schemas.microsoft.com/office/drawing/2014/main" id="{07DB80CD-6D0D-45E9-AB39-27F713659F1A}"/>
                </a:ext>
              </a:extLst>
            </p:cNvPr>
            <p:cNvPicPr>
              <a:picLocks noChangeAspect="1"/>
            </p:cNvPicPr>
            <p:nvPr/>
          </p:nvPicPr>
          <p:blipFill>
            <a:blip r:embed="rId4"/>
            <a:stretch>
              <a:fillRect/>
            </a:stretch>
          </p:blipFill>
          <p:spPr>
            <a:xfrm>
              <a:off x="4805680" y="108392"/>
              <a:ext cx="7215169" cy="6624117"/>
            </a:xfrm>
            <a:prstGeom prst="rect">
              <a:avLst/>
            </a:prstGeom>
          </p:spPr>
        </p:pic>
        <p:sp>
          <p:nvSpPr>
            <p:cNvPr id="15" name="Oval 14">
              <a:extLst>
                <a:ext uri="{FF2B5EF4-FFF2-40B4-BE49-F238E27FC236}">
                  <a16:creationId xmlns:a16="http://schemas.microsoft.com/office/drawing/2014/main" id="{35225051-F1F3-4117-BA5A-81F2F422CC68}"/>
                </a:ext>
              </a:extLst>
            </p:cNvPr>
            <p:cNvSpPr/>
            <p:nvPr/>
          </p:nvSpPr>
          <p:spPr bwMode="auto">
            <a:xfrm>
              <a:off x="4897120" y="1433955"/>
              <a:ext cx="853440" cy="32800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2074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wipe(left)">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wipe(left)">
                                      <p:cBhvr>
                                        <p:cTn id="21"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4AB5-402D-4B84-AE08-AF5BA7504289}"/>
              </a:ext>
            </a:extLst>
          </p:cNvPr>
          <p:cNvSpPr>
            <a:spLocks noGrp="1"/>
          </p:cNvSpPr>
          <p:nvPr>
            <p:ph type="title"/>
          </p:nvPr>
        </p:nvSpPr>
        <p:spPr>
          <a:xfrm>
            <a:off x="280194" y="239712"/>
            <a:ext cx="11418847" cy="1085851"/>
          </a:xfrm>
        </p:spPr>
        <p:txBody>
          <a:bodyPr/>
          <a:lstStyle/>
          <a:p>
            <a:r>
              <a:rPr lang="en-US" dirty="0"/>
              <a:t>New permissions</a:t>
            </a:r>
          </a:p>
        </p:txBody>
      </p:sp>
      <p:graphicFrame>
        <p:nvGraphicFramePr>
          <p:cNvPr id="3" name="Table 2">
            <a:extLst>
              <a:ext uri="{FF2B5EF4-FFF2-40B4-BE49-F238E27FC236}">
                <a16:creationId xmlns:a16="http://schemas.microsoft.com/office/drawing/2014/main" id="{CEE6B27F-8106-4AD6-A7D6-CE313ED51924}"/>
              </a:ext>
            </a:extLst>
          </p:cNvPr>
          <p:cNvGraphicFramePr>
            <a:graphicFrameLocks noGrp="1"/>
          </p:cNvGraphicFramePr>
          <p:nvPr/>
        </p:nvGraphicFramePr>
        <p:xfrm>
          <a:off x="376322" y="962909"/>
          <a:ext cx="11149012" cy="5545841"/>
        </p:xfrm>
        <a:graphic>
          <a:graphicData uri="http://schemas.openxmlformats.org/drawingml/2006/table">
            <a:tbl>
              <a:tblPr firstRow="1" bandRow="1">
                <a:tableStyleId>{793D81CF-94F2-401A-BA57-92F5A7B2D0C5}</a:tableStyleId>
              </a:tblPr>
              <a:tblGrid>
                <a:gridCol w="8009745">
                  <a:extLst>
                    <a:ext uri="{9D8B030D-6E8A-4147-A177-3AD203B41FA5}">
                      <a16:colId xmlns:a16="http://schemas.microsoft.com/office/drawing/2014/main" val="3411621243"/>
                    </a:ext>
                  </a:extLst>
                </a:gridCol>
                <a:gridCol w="3139267">
                  <a:extLst>
                    <a:ext uri="{9D8B030D-6E8A-4147-A177-3AD203B41FA5}">
                      <a16:colId xmlns:a16="http://schemas.microsoft.com/office/drawing/2014/main" val="2403004242"/>
                    </a:ext>
                  </a:extLst>
                </a:gridCol>
              </a:tblGrid>
              <a:tr h="470921">
                <a:tc>
                  <a:txBody>
                    <a:bodyPr/>
                    <a:lstStyle/>
                    <a:p>
                      <a:pPr algn="l" fontAlgn="b"/>
                      <a:r>
                        <a:rPr lang="en-US" sz="1600" b="1" i="0" u="none" strike="noStrike">
                          <a:solidFill>
                            <a:schemeClr val="bg1"/>
                          </a:solidFill>
                          <a:effectLst/>
                          <a:latin typeface="Calibri" panose="020F0502020204030204" pitchFamily="34" charset="0"/>
                        </a:rPr>
                        <a:t>Text in UI</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b="1" i="0" u="none" strike="noStrike">
                          <a:solidFill>
                            <a:schemeClr val="bg1"/>
                          </a:solidFill>
                          <a:effectLst/>
                          <a:latin typeface="Calibri" panose="020F0502020204030204" pitchFamily="34" charset="0"/>
                        </a:rPr>
                        <a:t>Permission scope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7924092"/>
                  </a:ext>
                </a:extLst>
              </a:tr>
              <a:tr h="338328">
                <a:tc>
                  <a:txBody>
                    <a:bodyPr/>
                    <a:lstStyle/>
                    <a:p>
                      <a:pPr algn="l" fontAlgn="b"/>
                      <a:r>
                        <a:rPr lang="en-US" sz="1600" u="none" strike="noStrike">
                          <a:solidFill>
                            <a:schemeClr val="accent5"/>
                          </a:solidFill>
                          <a:effectLst/>
                        </a:rPr>
                        <a:t>Read this team's settings.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b"/>
                      <a:r>
                        <a:rPr lang="en-US" sz="1600" u="none" strike="noStrike" err="1">
                          <a:solidFill>
                            <a:schemeClr val="accent5"/>
                          </a:solidFill>
                          <a:effectLst/>
                        </a:rPr>
                        <a:t>TeamSettings.Read.Group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3726028"/>
                  </a:ext>
                </a:extLst>
              </a:tr>
              <a:tr h="338328">
                <a:tc>
                  <a:txBody>
                    <a:bodyPr/>
                    <a:lstStyle/>
                    <a:p>
                      <a:pPr algn="l" fontAlgn="t"/>
                      <a:r>
                        <a:rPr lang="en-US" sz="1600" u="none" strike="noStrike">
                          <a:solidFill>
                            <a:schemeClr val="accent5"/>
                          </a:solidFill>
                          <a:effectLst/>
                        </a:rPr>
                        <a:t>Read this team's channel names, channel descriptions, and channel settings.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ChannelSettings.Read.Group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8811587"/>
                  </a:ext>
                </a:extLst>
              </a:tr>
              <a:tr h="338328">
                <a:tc>
                  <a:txBody>
                    <a:bodyPr/>
                    <a:lstStyle/>
                    <a:p>
                      <a:pPr algn="l" fontAlgn="t"/>
                      <a:r>
                        <a:rPr lang="en-US" sz="1600" u="none" strike="noStrike">
                          <a:solidFill>
                            <a:schemeClr val="accent5"/>
                          </a:solidFill>
                          <a:effectLst/>
                        </a:rPr>
                        <a:t>Edit this team's channel names, channel descriptions, and channel settings.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ChannelSettings.Edit.Group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9925735"/>
                  </a:ext>
                </a:extLst>
              </a:tr>
              <a:tr h="338328">
                <a:tc>
                  <a:txBody>
                    <a:bodyPr/>
                    <a:lstStyle/>
                    <a:p>
                      <a:pPr algn="l" fontAlgn="t"/>
                      <a:r>
                        <a:rPr lang="en-US" sz="1600" u="none" strike="noStrike">
                          <a:solidFill>
                            <a:schemeClr val="accent5"/>
                          </a:solidFill>
                          <a:effectLst/>
                        </a:rPr>
                        <a:t>Create channels in this team.</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Channel.Create.Group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92567207"/>
                  </a:ext>
                </a:extLst>
              </a:tr>
              <a:tr h="338328">
                <a:tc>
                  <a:txBody>
                    <a:bodyPr/>
                    <a:lstStyle/>
                    <a:p>
                      <a:pPr algn="l" fontAlgn="t"/>
                      <a:r>
                        <a:rPr lang="en-US" sz="1600" u="none" strike="noStrike">
                          <a:solidFill>
                            <a:schemeClr val="accent5"/>
                          </a:solidFill>
                          <a:effectLst/>
                        </a:rPr>
                        <a:t>Delete this team's channels.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Channel.Delete.Group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0779047"/>
                  </a:ext>
                </a:extLst>
              </a:tr>
              <a:tr h="338328">
                <a:tc>
                  <a:txBody>
                    <a:bodyPr/>
                    <a:lstStyle/>
                    <a:p>
                      <a:pPr algn="l" fontAlgn="t"/>
                      <a:r>
                        <a:rPr lang="en-US" sz="1600" u="none" strike="noStrike" dirty="0">
                          <a:solidFill>
                            <a:schemeClr val="accent5"/>
                          </a:solidFill>
                          <a:effectLst/>
                        </a:rPr>
                        <a:t>Read this team's channel messages.</a:t>
                      </a:r>
                      <a:endParaRPr lang="en-US" sz="1600" b="0" i="0" u="none" strike="noStrike" dirty="0">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ChannelMessage.Read.Group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6141048"/>
                  </a:ext>
                </a:extLst>
              </a:tr>
              <a:tr h="338328">
                <a:tc>
                  <a:txBody>
                    <a:bodyPr/>
                    <a:lstStyle/>
                    <a:p>
                      <a:pPr algn="l" fontAlgn="t"/>
                      <a:r>
                        <a:rPr lang="en-US" sz="1600" u="none" strike="noStrike">
                          <a:solidFill>
                            <a:schemeClr val="accent5"/>
                          </a:solidFill>
                          <a:effectLst/>
                        </a:rPr>
                        <a:t>See which apps are installed in this team.</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TeamsApp.Read.Group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04913059"/>
                  </a:ext>
                </a:extLst>
              </a:tr>
              <a:tr h="338328">
                <a:tc>
                  <a:txBody>
                    <a:bodyPr/>
                    <a:lstStyle/>
                    <a:p>
                      <a:pPr algn="l" fontAlgn="t"/>
                      <a:r>
                        <a:rPr lang="en-US" sz="1600" u="none" strike="noStrike">
                          <a:solidFill>
                            <a:schemeClr val="accent5"/>
                          </a:solidFill>
                          <a:effectLst/>
                        </a:rPr>
                        <a:t>Read this team's tabs.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TeamsTab.Read.Group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1595744"/>
                  </a:ext>
                </a:extLst>
              </a:tr>
              <a:tr h="338328">
                <a:tc>
                  <a:txBody>
                    <a:bodyPr/>
                    <a:lstStyle/>
                    <a:p>
                      <a:pPr algn="l" fontAlgn="t"/>
                      <a:r>
                        <a:rPr lang="en-US" sz="1600" u="none" strike="noStrike">
                          <a:solidFill>
                            <a:schemeClr val="accent5"/>
                          </a:solidFill>
                          <a:effectLst/>
                        </a:rPr>
                        <a:t>Create tabs in this team.</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TeamsTab.Create.Group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1115329"/>
                  </a:ext>
                </a:extLst>
              </a:tr>
              <a:tr h="338328">
                <a:tc>
                  <a:txBody>
                    <a:bodyPr/>
                    <a:lstStyle/>
                    <a:p>
                      <a:pPr algn="l" fontAlgn="t"/>
                      <a:r>
                        <a:rPr lang="en-US" sz="1600" u="none" strike="noStrike">
                          <a:solidFill>
                            <a:schemeClr val="accent5"/>
                          </a:solidFill>
                          <a:effectLst/>
                        </a:rPr>
                        <a:t>Edit this team's tabs.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TeamsTab.Edit.Group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5974661"/>
                  </a:ext>
                </a:extLst>
              </a:tr>
              <a:tr h="338328">
                <a:tc>
                  <a:txBody>
                    <a:bodyPr/>
                    <a:lstStyle/>
                    <a:p>
                      <a:pPr algn="l" fontAlgn="t"/>
                      <a:r>
                        <a:rPr lang="en-US" sz="1600" u="none" strike="noStrike">
                          <a:solidFill>
                            <a:schemeClr val="accent5"/>
                          </a:solidFill>
                          <a:effectLst/>
                        </a:rPr>
                        <a:t>Delete this team's tabs.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TeamsTab.Delete.Group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7876168"/>
                  </a:ext>
                </a:extLst>
              </a:tr>
              <a:tr h="338328">
                <a:tc>
                  <a:txBody>
                    <a:bodyPr/>
                    <a:lstStyle/>
                    <a:p>
                      <a:pPr algn="l" fontAlgn="t"/>
                      <a:r>
                        <a:rPr lang="en-US" sz="1600" u="none" strike="noStrike">
                          <a:solidFill>
                            <a:schemeClr val="accent5"/>
                          </a:solidFill>
                          <a:effectLst/>
                        </a:rPr>
                        <a:t>Read this team's members.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Member.Read.Group</a:t>
                      </a:r>
                      <a:r>
                        <a:rPr lang="en-US" sz="1600" u="none" strike="noStrike">
                          <a:solidFill>
                            <a:schemeClr val="accent5"/>
                          </a:solidFill>
                          <a:effectLst/>
                        </a:rPr>
                        <a:t> </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3321617"/>
                  </a:ext>
                </a:extLst>
              </a:tr>
              <a:tr h="338328">
                <a:tc>
                  <a:txBody>
                    <a:bodyPr/>
                    <a:lstStyle/>
                    <a:p>
                      <a:pPr algn="l" fontAlgn="t"/>
                      <a:r>
                        <a:rPr lang="en-US" sz="1600" u="none" strike="noStrike">
                          <a:solidFill>
                            <a:schemeClr val="accent5"/>
                          </a:solidFill>
                          <a:effectLst/>
                        </a:rPr>
                        <a:t>Read this team's owners.</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Owner.Read.Group</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12354002"/>
                  </a:ext>
                </a:extLst>
              </a:tr>
              <a:tr h="338328">
                <a:tc>
                  <a:txBody>
                    <a:bodyPr/>
                    <a:lstStyle/>
                    <a:p>
                      <a:pPr algn="l" fontAlgn="t"/>
                      <a:r>
                        <a:rPr lang="en-US" sz="1600" u="none" strike="noStrike">
                          <a:solidFill>
                            <a:schemeClr val="accent5"/>
                          </a:solidFill>
                          <a:effectLst/>
                        </a:rPr>
                        <a:t>Add and remove members from this team. (fast follow)</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t"/>
                      <a:r>
                        <a:rPr lang="en-US" sz="1600" u="none" strike="noStrike" err="1">
                          <a:solidFill>
                            <a:schemeClr val="accent5"/>
                          </a:solidFill>
                          <a:effectLst/>
                        </a:rPr>
                        <a:t>Member.ReadWrite.Group</a:t>
                      </a:r>
                      <a:r>
                        <a:rPr lang="en-US" sz="1600" u="none" strike="noStrike">
                          <a:solidFill>
                            <a:schemeClr val="accent5"/>
                          </a:solidFill>
                          <a:effectLst/>
                        </a:rPr>
                        <a:t> </a:t>
                      </a:r>
                      <a:endParaRPr lang="en-US" sz="1600" b="0" i="0" u="none" strike="noStrike">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596965"/>
                  </a:ext>
                </a:extLst>
              </a:tr>
              <a:tr h="338328">
                <a:tc>
                  <a:txBody>
                    <a:bodyPr/>
                    <a:lstStyle/>
                    <a:p>
                      <a:pPr algn="l" fontAlgn="t"/>
                      <a:r>
                        <a:rPr lang="en-US" sz="1600" u="none" strike="noStrike">
                          <a:solidFill>
                            <a:schemeClr val="accent5"/>
                          </a:solidFill>
                          <a:effectLst/>
                        </a:rPr>
                        <a:t>Add and remove owners from this team. (fast follow)</a:t>
                      </a:r>
                      <a:endParaRPr lang="en-US" sz="1600" b="0" i="0" u="none" strike="noStrike">
                        <a:solidFill>
                          <a:schemeClr val="accent5"/>
                        </a:solidFill>
                        <a:effectLst/>
                        <a:latin typeface="Calibri" panose="020F0502020204030204" pitchFamily="34" charset="0"/>
                      </a:endParaRPr>
                    </a:p>
                  </a:txBody>
                  <a:tcPr anchor="ct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u="none" strike="noStrike" dirty="0" err="1">
                          <a:solidFill>
                            <a:schemeClr val="accent5"/>
                          </a:solidFill>
                          <a:effectLst/>
                        </a:rPr>
                        <a:t>Owner.ReadWrite.Group</a:t>
                      </a:r>
                      <a:r>
                        <a:rPr lang="en-US" sz="1600" u="none" strike="noStrike" dirty="0">
                          <a:solidFill>
                            <a:schemeClr val="accent5"/>
                          </a:solidFill>
                          <a:effectLst/>
                        </a:rPr>
                        <a:t> </a:t>
                      </a:r>
                      <a:endParaRPr lang="en-US" sz="1600" b="0" i="0" u="none" strike="noStrike" dirty="0">
                        <a:solidFill>
                          <a:schemeClr val="accent5"/>
                        </a:solidFill>
                        <a:effectLst/>
                        <a:latin typeface="Calibri" panose="020F0502020204030204" pitchFamily="34" charset="0"/>
                      </a:endParaRPr>
                    </a:p>
                  </a:txBody>
                  <a:tcPr anchor="ct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8823804"/>
                  </a:ext>
                </a:extLst>
              </a:tr>
            </a:tbl>
          </a:graphicData>
        </a:graphic>
      </p:graphicFrame>
    </p:spTree>
    <p:extLst>
      <p:ext uri="{BB962C8B-B14F-4D97-AF65-F5344CB8AC3E}">
        <p14:creationId xmlns:p14="http://schemas.microsoft.com/office/powerpoint/2010/main" val="413154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21D72-F3D1-4B15-B5A9-04D5A7021F95}"/>
              </a:ext>
            </a:extLst>
          </p:cNvPr>
          <p:cNvSpPr>
            <a:spLocks noGrp="1"/>
          </p:cNvSpPr>
          <p:nvPr>
            <p:ph type="title"/>
          </p:nvPr>
        </p:nvSpPr>
        <p:spPr/>
        <p:txBody>
          <a:bodyPr/>
          <a:lstStyle/>
          <a:p>
            <a:r>
              <a:rPr lang="en-US"/>
              <a:t>Step 1: Declare RSC permissions in manifest</a:t>
            </a:r>
          </a:p>
        </p:txBody>
      </p:sp>
      <p:sp>
        <p:nvSpPr>
          <p:cNvPr id="3" name="Content Placeholder 2">
            <a:extLst>
              <a:ext uri="{FF2B5EF4-FFF2-40B4-BE49-F238E27FC236}">
                <a16:creationId xmlns:a16="http://schemas.microsoft.com/office/drawing/2014/main" id="{F5D97ED0-A286-4A41-BAD9-4BE6EC612A9A}"/>
              </a:ext>
            </a:extLst>
          </p:cNvPr>
          <p:cNvSpPr>
            <a:spLocks noGrp="1"/>
          </p:cNvSpPr>
          <p:nvPr>
            <p:ph idx="1"/>
          </p:nvPr>
        </p:nvSpPr>
        <p:spPr/>
        <p:txBody>
          <a:bodyPr>
            <a:noAutofit/>
          </a:bodyPr>
          <a:lstStyle/>
          <a:p>
            <a:pPr marL="0" indent="0" algn="l" rtl="0" fontAlgn="base">
              <a:buNone/>
            </a:pP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"$schema": ".../</a:t>
            </a:r>
            <a:r>
              <a:rPr lang="en-US" sz="2000" b="0" i="0" dirty="0" err="1">
                <a:solidFill>
                  <a:srgbClr val="000000"/>
                </a:solidFill>
                <a:effectLst/>
                <a:latin typeface="Consolas" panose="020B0609020204030204" pitchFamily="49" charset="0"/>
              </a:rPr>
              <a:t>MicrosoftTeams.schema.json</a:t>
            </a: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webApplicationInfo</a:t>
            </a: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"id": "db5c3ee6-4180-4b81-b080-a3ce61e16b66", </a:t>
            </a:r>
          </a:p>
          <a:p>
            <a:pPr marL="0" indent="0" algn="l" rtl="0" fontAlgn="base">
              <a:buNone/>
            </a:pP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applicationPermissions</a:t>
            </a:r>
            <a:r>
              <a:rPr lang="en-US" sz="2000" b="0" i="0" dirty="0">
                <a:solidFill>
                  <a:srgbClr val="000000"/>
                </a:solidFill>
                <a:effectLst/>
                <a:latin typeface="Consolas" panose="020B0609020204030204" pitchFamily="49" charset="0"/>
              </a:rPr>
              <a:t>": [  </a:t>
            </a:r>
          </a:p>
          <a:p>
            <a:pPr marL="0" indent="0" algn="l" rtl="0" fontAlgn="base">
              <a:buNone/>
            </a:pP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Channel.Delete.Group</a:t>
            </a: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ChannelMessage.Read.Group</a:t>
            </a: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TeamsApp.Read.Group</a:t>
            </a:r>
            <a:r>
              <a:rPr lang="en-US" sz="2000" b="0" i="0" dirty="0">
                <a:solidFill>
                  <a:srgbClr val="000000"/>
                </a:solidFill>
                <a:effectLst/>
                <a:latin typeface="Consolas" panose="020B0609020204030204" pitchFamily="49" charset="0"/>
              </a:rPr>
              <a:t>" </a:t>
            </a:r>
          </a:p>
          <a:p>
            <a:pPr marL="0" indent="0" algn="l" rtl="0" fontAlgn="base">
              <a:buNone/>
            </a:pPr>
            <a:r>
              <a:rPr lang="en-US" sz="2000" b="0" i="0" dirty="0">
                <a:solidFill>
                  <a:srgbClr val="000000"/>
                </a:solidFill>
                <a:effectLst/>
                <a:latin typeface="Consolas" panose="020B0609020204030204" pitchFamily="49" charset="0"/>
              </a:rPr>
              <a:t>      ] </a:t>
            </a:r>
          </a:p>
          <a:p>
            <a:pPr marL="0" indent="0" algn="l" rtl="0" fontAlgn="base">
              <a:buNone/>
            </a:pPr>
            <a:r>
              <a:rPr lang="en-US" sz="2000" b="0" i="0" dirty="0">
                <a:solidFill>
                  <a:srgbClr val="000000"/>
                </a:solidFill>
                <a:effectLst/>
                <a:latin typeface="Consolas" panose="020B0609020204030204" pitchFamily="49" charset="0"/>
              </a:rPr>
              <a:t>  }, </a:t>
            </a:r>
          </a:p>
          <a:p>
            <a:pPr marL="0" indent="0" algn="l" rtl="0" fontAlgn="base">
              <a:buNone/>
            </a:pPr>
            <a:r>
              <a:rPr lang="en-US" sz="2000" b="0" i="0" dirty="0">
                <a:solidFill>
                  <a:srgbClr val="000000"/>
                </a:solidFill>
                <a:effectLst/>
                <a:latin typeface="Consolas" panose="020B0609020204030204" pitchFamily="49" charset="0"/>
              </a:rPr>
              <a:t>  ... </a:t>
            </a:r>
          </a:p>
          <a:p>
            <a:pPr marL="0" indent="0" algn="l" rtl="0" fontAlgn="base">
              <a:buNone/>
            </a:pPr>
            <a:r>
              <a:rPr lang="en-US" sz="2000" b="0" i="0" dirty="0">
                <a:solidFill>
                  <a:srgbClr val="000000"/>
                </a:solidFill>
                <a:effectLst/>
                <a:latin typeface="Consolas" panose="020B0609020204030204" pitchFamily="49" charset="0"/>
              </a:rPr>
              <a:t>} </a:t>
            </a:r>
          </a:p>
          <a:p>
            <a:endParaRPr lang="en-US" sz="2000" dirty="0">
              <a:latin typeface="Consolas" panose="020B0609020204030204" pitchFamily="49" charset="0"/>
            </a:endParaRPr>
          </a:p>
        </p:txBody>
      </p:sp>
      <p:grpSp>
        <p:nvGrpSpPr>
          <p:cNvPr id="2" name="Group 1">
            <a:extLst>
              <a:ext uri="{FF2B5EF4-FFF2-40B4-BE49-F238E27FC236}">
                <a16:creationId xmlns:a16="http://schemas.microsoft.com/office/drawing/2014/main" id="{0F5B6098-C9A5-41C3-BB43-E9BBC8C384A6}"/>
              </a:ext>
            </a:extLst>
          </p:cNvPr>
          <p:cNvGrpSpPr/>
          <p:nvPr/>
        </p:nvGrpSpPr>
        <p:grpSpPr>
          <a:xfrm>
            <a:off x="10410437" y="125491"/>
            <a:ext cx="1610412" cy="457200"/>
            <a:chOff x="161118" y="6268388"/>
            <a:chExt cx="1610412" cy="457200"/>
          </a:xfrm>
        </p:grpSpPr>
        <p:sp>
          <p:nvSpPr>
            <p:cNvPr id="6" name="Rectangle 5">
              <a:extLst>
                <a:ext uri="{FF2B5EF4-FFF2-40B4-BE49-F238E27FC236}">
                  <a16:creationId xmlns:a16="http://schemas.microsoft.com/office/drawing/2014/main" id="{821B277D-E5DD-4B3F-A272-4295BBABD0BF}"/>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21357B8-788E-42FC-A753-908FD8A2893A}"/>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7A3324C9-2B63-4BAB-BF36-05E69C5D3F4C}"/>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7527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91F4-4B98-4812-8100-E3BF826A74EB}"/>
              </a:ext>
            </a:extLst>
          </p:cNvPr>
          <p:cNvSpPr>
            <a:spLocks noGrp="1"/>
          </p:cNvSpPr>
          <p:nvPr>
            <p:ph type="title"/>
          </p:nvPr>
        </p:nvSpPr>
        <p:spPr>
          <a:xfrm>
            <a:off x="314417" y="365125"/>
            <a:ext cx="11560751" cy="553998"/>
          </a:xfrm>
        </p:spPr>
        <p:txBody>
          <a:bodyPr/>
          <a:lstStyle/>
          <a:p>
            <a:r>
              <a:rPr lang="en-US" dirty="0"/>
              <a:t>Step 2: Get an access token</a:t>
            </a:r>
          </a:p>
        </p:txBody>
      </p:sp>
      <p:sp>
        <p:nvSpPr>
          <p:cNvPr id="3" name="Content Placeholder 2">
            <a:extLst>
              <a:ext uri="{FF2B5EF4-FFF2-40B4-BE49-F238E27FC236}">
                <a16:creationId xmlns:a16="http://schemas.microsoft.com/office/drawing/2014/main" id="{BA29C9D9-A618-4534-8073-26B2CAED6478}"/>
              </a:ext>
            </a:extLst>
          </p:cNvPr>
          <p:cNvSpPr>
            <a:spLocks noGrp="1"/>
          </p:cNvSpPr>
          <p:nvPr>
            <p:ph idx="1"/>
          </p:nvPr>
        </p:nvSpPr>
        <p:spPr>
          <a:xfrm>
            <a:off x="308519" y="1245961"/>
            <a:ext cx="11560750" cy="2831544"/>
          </a:xfrm>
        </p:spPr>
        <p:txBody>
          <a:bodyPr/>
          <a:lstStyle/>
          <a:p>
            <a:pPr marL="0" indent="0" algn="l" rtl="0" fontAlgn="base">
              <a:buNone/>
            </a:pPr>
            <a:r>
              <a:rPr lang="en-US" sz="2000" b="0" i="0" dirty="0">
                <a:solidFill>
                  <a:srgbClr val="000000"/>
                </a:solidFill>
                <a:effectLst/>
                <a:latin typeface="Consolas" panose="020B0609020204030204" pitchFamily="49" charset="0"/>
              </a:rPr>
              <a:t>HTTP POST </a:t>
            </a:r>
            <a:r>
              <a:rPr lang="en-US" sz="2000" b="0" i="0" dirty="0">
                <a:solidFill>
                  <a:srgbClr val="000000"/>
                </a:solidFill>
                <a:effectLst/>
                <a:latin typeface="Consolas" panose="020B0609020204030204" pitchFamily="49" charset="0"/>
                <a:hlinkClick r:id="rId2"/>
              </a:rPr>
              <a:t>https://login.microsoftonline.com/{tenantId}/oauth2/v2.0/token</a:t>
            </a:r>
            <a:endParaRPr lang="en-US" sz="2000" dirty="0">
              <a:solidFill>
                <a:srgbClr val="000000"/>
              </a:solidFill>
              <a:latin typeface="Consolas" panose="020B0609020204030204" pitchFamily="49" charset="0"/>
            </a:endParaRPr>
          </a:p>
          <a:p>
            <a:pPr marL="0" indent="0" fontAlgn="base">
              <a:buNone/>
            </a:pPr>
            <a:r>
              <a:rPr lang="en-US" sz="2000" b="0" i="0" dirty="0">
                <a:effectLst/>
                <a:latin typeface="Consolas" panose="020B0609020204030204" pitchFamily="49" charset="0"/>
              </a:rPr>
              <a:t>Content-Type: application/x-www-form-</a:t>
            </a:r>
            <a:r>
              <a:rPr lang="en-US" sz="2000" b="0" i="0" dirty="0" err="1">
                <a:effectLst/>
                <a:latin typeface="Consolas" panose="020B0609020204030204" pitchFamily="49" charset="0"/>
              </a:rPr>
              <a:t>urlencoded</a:t>
            </a:r>
            <a:endParaRPr lang="en-US" sz="2000" b="0" i="0" dirty="0">
              <a:solidFill>
                <a:srgbClr val="000000"/>
              </a:solidFill>
              <a:effectLst/>
              <a:latin typeface="Consolas" panose="020B0609020204030204" pitchFamily="49" charset="0"/>
            </a:endParaRPr>
          </a:p>
          <a:p>
            <a:pPr marL="0" indent="0" algn="l" rtl="0" fontAlgn="base">
              <a:buNone/>
            </a:pPr>
            <a:endParaRPr lang="en-US" sz="2000" dirty="0">
              <a:solidFill>
                <a:srgbClr val="000000"/>
              </a:solidFill>
              <a:latin typeface="Consolas" panose="020B0609020204030204" pitchFamily="49" charset="0"/>
            </a:endParaRPr>
          </a:p>
          <a:p>
            <a:pPr marL="0" indent="0" algn="l" rtl="0" fontAlgn="base">
              <a:buNone/>
            </a:pPr>
            <a:r>
              <a:rPr lang="en-US" sz="2000" dirty="0">
                <a:solidFill>
                  <a:srgbClr val="000000"/>
                </a:solidFill>
                <a:latin typeface="Consolas" panose="020B0609020204030204" pitchFamily="49" charset="0"/>
              </a:rPr>
              <a:t>Body:</a:t>
            </a:r>
            <a:endParaRPr lang="en-US" sz="2000" b="0" i="0" dirty="0">
              <a:solidFill>
                <a:srgbClr val="000000"/>
              </a:solidFill>
              <a:effectLst/>
              <a:latin typeface="Consolas" panose="020B0609020204030204" pitchFamily="49" charset="0"/>
            </a:endParaRPr>
          </a:p>
          <a:p>
            <a:pPr indent="0" algn="l" rtl="0" fontAlgn="base">
              <a:buNone/>
            </a:pPr>
            <a:r>
              <a:rPr lang="en-US" sz="2000" b="0" i="0" dirty="0" err="1">
                <a:solidFill>
                  <a:srgbClr val="000000"/>
                </a:solidFill>
                <a:effectLst/>
                <a:latin typeface="Consolas" panose="020B0609020204030204" pitchFamily="49" charset="0"/>
              </a:rPr>
              <a:t>grant_type</a:t>
            </a:r>
            <a:r>
              <a:rPr lang="en-US" sz="2000" b="0" i="0" dirty="0">
                <a:solidFill>
                  <a:srgbClr val="000000"/>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client_credentials</a:t>
            </a:r>
            <a:r>
              <a:rPr lang="en-US" sz="2000" b="0" i="0" dirty="0">
                <a:solidFill>
                  <a:srgbClr val="000000"/>
                </a:solidFill>
                <a:effectLst/>
                <a:latin typeface="Consolas" panose="020B0609020204030204" pitchFamily="49" charset="0"/>
              </a:rPr>
              <a:t>&amp;</a:t>
            </a:r>
            <a:br>
              <a:rPr lang="en-US" sz="2000" b="0" i="0" dirty="0">
                <a:solidFill>
                  <a:srgbClr val="000000"/>
                </a:solidFill>
                <a:effectLst/>
                <a:latin typeface="Consolas" panose="020B0609020204030204" pitchFamily="49" charset="0"/>
              </a:rPr>
            </a:br>
            <a:r>
              <a:rPr lang="en-US" sz="2000" b="0" i="0" dirty="0" err="1">
                <a:solidFill>
                  <a:srgbClr val="000000"/>
                </a:solidFill>
                <a:effectLst/>
                <a:latin typeface="Consolas" panose="020B0609020204030204" pitchFamily="49" charset="0"/>
              </a:rPr>
              <a:t>client_id</a:t>
            </a:r>
            <a:r>
              <a:rPr lang="en-US" sz="2000" b="0" i="0" dirty="0">
                <a:solidFill>
                  <a:srgbClr val="000000"/>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appId</a:t>
            </a:r>
            <a:r>
              <a:rPr lang="en-US" sz="2000" b="0" i="0" dirty="0">
                <a:solidFill>
                  <a:srgbClr val="000000"/>
                </a:solidFill>
                <a:effectLst/>
                <a:latin typeface="Consolas" panose="020B0609020204030204" pitchFamily="49" charset="0"/>
              </a:rPr>
              <a:t>}&amp;</a:t>
            </a:r>
            <a:r>
              <a:rPr lang="en-US" sz="2000" b="0" i="0" dirty="0" err="1">
                <a:solidFill>
                  <a:srgbClr val="000000"/>
                </a:solidFill>
                <a:effectLst/>
                <a:latin typeface="Consolas" panose="020B0609020204030204" pitchFamily="49" charset="0"/>
              </a:rPr>
              <a:t>client_secret</a:t>
            </a:r>
            <a:r>
              <a:rPr lang="en-US" sz="2000" b="0" i="0" dirty="0">
                <a:solidFill>
                  <a:srgbClr val="000000"/>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appSecret</a:t>
            </a:r>
            <a:r>
              <a:rPr lang="en-US" sz="2000" b="0" i="0" dirty="0">
                <a:solidFill>
                  <a:srgbClr val="000000"/>
                </a:solidFill>
                <a:effectLst/>
                <a:latin typeface="Consolas" panose="020B0609020204030204" pitchFamily="49" charset="0"/>
              </a:rPr>
              <a:t>}&amp;</a:t>
            </a:r>
          </a:p>
          <a:p>
            <a:pPr indent="0" algn="l" rtl="0" fontAlgn="base">
              <a:buNone/>
            </a:pPr>
            <a:r>
              <a:rPr lang="en-US" sz="2000" b="0" i="0" dirty="0">
                <a:solidFill>
                  <a:srgbClr val="000000"/>
                </a:solidFill>
                <a:effectLst/>
                <a:latin typeface="Consolas" panose="020B0609020204030204" pitchFamily="49" charset="0"/>
              </a:rPr>
              <a:t>scope=https%3A%2F%2Fgraph.microsoft.com%2F.default</a:t>
            </a:r>
          </a:p>
          <a:p>
            <a:endParaRPr lang="en-US" sz="2000" dirty="0">
              <a:latin typeface="Consolas" panose="020B0609020204030204" pitchFamily="49" charset="0"/>
            </a:endParaRPr>
          </a:p>
        </p:txBody>
      </p:sp>
      <p:sp>
        <p:nvSpPr>
          <p:cNvPr id="5" name="Title 1">
            <a:extLst>
              <a:ext uri="{FF2B5EF4-FFF2-40B4-BE49-F238E27FC236}">
                <a16:creationId xmlns:a16="http://schemas.microsoft.com/office/drawing/2014/main" id="{6C237D85-F00E-45E7-B5E7-2700760643FA}"/>
              </a:ext>
            </a:extLst>
          </p:cNvPr>
          <p:cNvSpPr txBox="1">
            <a:spLocks/>
          </p:cNvSpPr>
          <p:nvPr/>
        </p:nvSpPr>
        <p:spPr>
          <a:xfrm>
            <a:off x="308518" y="4077505"/>
            <a:ext cx="11560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j-ea"/>
                <a:cs typeface="+mj-cs"/>
              </a:rPr>
              <a:t>Step 3: Call an API with the token</a:t>
            </a:r>
          </a:p>
        </p:txBody>
      </p:sp>
      <p:grpSp>
        <p:nvGrpSpPr>
          <p:cNvPr id="4" name="Group 3">
            <a:extLst>
              <a:ext uri="{FF2B5EF4-FFF2-40B4-BE49-F238E27FC236}">
                <a16:creationId xmlns:a16="http://schemas.microsoft.com/office/drawing/2014/main" id="{5F01BB1B-B09F-4D33-842C-3BE9EEA92FEF}"/>
              </a:ext>
            </a:extLst>
          </p:cNvPr>
          <p:cNvGrpSpPr/>
          <p:nvPr/>
        </p:nvGrpSpPr>
        <p:grpSpPr>
          <a:xfrm>
            <a:off x="10410437" y="125491"/>
            <a:ext cx="1610412" cy="457200"/>
            <a:chOff x="161118" y="6268388"/>
            <a:chExt cx="1610412" cy="457200"/>
          </a:xfrm>
        </p:grpSpPr>
        <p:sp>
          <p:nvSpPr>
            <p:cNvPr id="7" name="Rectangle 6">
              <a:extLst>
                <a:ext uri="{FF2B5EF4-FFF2-40B4-BE49-F238E27FC236}">
                  <a16:creationId xmlns:a16="http://schemas.microsoft.com/office/drawing/2014/main" id="{A9C7681A-A3CC-4461-8BD7-20B9ACAC5376}"/>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B9AC7BB1-34E7-4B70-A148-ED1E7586D9E6}"/>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E1A6F9AC-F981-49CF-9802-B0A6CCD6CCE1}"/>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17462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B958-2DF7-4F13-B850-182440BF7313}"/>
              </a:ext>
            </a:extLst>
          </p:cNvPr>
          <p:cNvSpPr>
            <a:spLocks noGrp="1"/>
          </p:cNvSpPr>
          <p:nvPr>
            <p:ph type="title"/>
          </p:nvPr>
        </p:nvSpPr>
        <p:spPr>
          <a:xfrm>
            <a:off x="314417" y="365125"/>
            <a:ext cx="11560751" cy="1325563"/>
          </a:xfrm>
          <a:prstGeom prst="rect">
            <a:avLst/>
          </a:prstGeom>
        </p:spPr>
        <p:txBody>
          <a:bodyPr wrap="square" anchor="t">
            <a:normAutofit/>
          </a:bodyPr>
          <a:lstStyle/>
          <a:p>
            <a:r>
              <a:rPr lang="en-US" sz="3600" dirty="0">
                <a:solidFill>
                  <a:schemeClr val="tx1"/>
                </a:solidFill>
              </a:rPr>
              <a:t>V1 Caveats</a:t>
            </a:r>
          </a:p>
        </p:txBody>
      </p:sp>
      <p:graphicFrame>
        <p:nvGraphicFramePr>
          <p:cNvPr id="5" name="Content Placeholder 2">
            <a:extLst>
              <a:ext uri="{FF2B5EF4-FFF2-40B4-BE49-F238E27FC236}">
                <a16:creationId xmlns:a16="http://schemas.microsoft.com/office/drawing/2014/main" id="{359F538D-B841-4EF7-8E47-7874F6499003}"/>
              </a:ext>
            </a:extLst>
          </p:cNvPr>
          <p:cNvGraphicFramePr>
            <a:graphicFrameLocks noGrp="1"/>
          </p:cNvGraphicFramePr>
          <p:nvPr>
            <p:ph idx="1"/>
          </p:nvPr>
        </p:nvGraphicFramePr>
        <p:xfrm>
          <a:off x="322730" y="1825625"/>
          <a:ext cx="11560750" cy="4051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BC7C6CE8-CBBA-48E6-A396-44B06EA5ED3C}"/>
              </a:ext>
            </a:extLst>
          </p:cNvPr>
          <p:cNvCxnSpPr>
            <a:cxnSpLocks/>
          </p:cNvCxnSpPr>
          <p:nvPr/>
        </p:nvCxnSpPr>
        <p:spPr>
          <a:xfrm flipH="1">
            <a:off x="1330778" y="1951264"/>
            <a:ext cx="514351" cy="653143"/>
          </a:xfrm>
          <a:prstGeom prst="line">
            <a:avLst/>
          </a:prstGeom>
          <a:ln w="3810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11316941-3982-4119-883A-9CD18E3128B1}"/>
              </a:ext>
            </a:extLst>
          </p:cNvPr>
          <p:cNvCxnSpPr>
            <a:cxnSpLocks/>
          </p:cNvCxnSpPr>
          <p:nvPr/>
        </p:nvCxnSpPr>
        <p:spPr>
          <a:xfrm flipH="1">
            <a:off x="8112578" y="1959428"/>
            <a:ext cx="514351" cy="653143"/>
          </a:xfrm>
          <a:prstGeom prst="line">
            <a:avLst/>
          </a:prstGeom>
          <a:ln w="3810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BF150990-A348-46DD-A105-EEF4CDE687F9}"/>
              </a:ext>
            </a:extLst>
          </p:cNvPr>
          <p:cNvCxnSpPr>
            <a:cxnSpLocks/>
          </p:cNvCxnSpPr>
          <p:nvPr/>
        </p:nvCxnSpPr>
        <p:spPr>
          <a:xfrm flipH="1">
            <a:off x="8128905" y="3508461"/>
            <a:ext cx="514351" cy="653143"/>
          </a:xfrm>
          <a:prstGeom prst="line">
            <a:avLst/>
          </a:prstGeom>
          <a:ln w="38100">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14" name="Group 13">
            <a:extLst>
              <a:ext uri="{FF2B5EF4-FFF2-40B4-BE49-F238E27FC236}">
                <a16:creationId xmlns:a16="http://schemas.microsoft.com/office/drawing/2014/main" id="{403F0A73-F03B-46DA-9691-7DE93C98A1F3}"/>
              </a:ext>
            </a:extLst>
          </p:cNvPr>
          <p:cNvGrpSpPr/>
          <p:nvPr/>
        </p:nvGrpSpPr>
        <p:grpSpPr>
          <a:xfrm>
            <a:off x="10410437" y="125491"/>
            <a:ext cx="1610412" cy="457200"/>
            <a:chOff x="161118" y="6268388"/>
            <a:chExt cx="1610412" cy="457200"/>
          </a:xfrm>
        </p:grpSpPr>
        <p:sp>
          <p:nvSpPr>
            <p:cNvPr id="11" name="Rectangle 10">
              <a:extLst>
                <a:ext uri="{FF2B5EF4-FFF2-40B4-BE49-F238E27FC236}">
                  <a16:creationId xmlns:a16="http://schemas.microsoft.com/office/drawing/2014/main" id="{4BBDE791-0D3D-4FA0-BEC9-60A7843FD108}"/>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20D386D-40AF-42A9-83C6-68D687B12564}"/>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D98B52F7-18D0-4F9F-8596-273B5F1B2D21}"/>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20150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36C3A3-DAA7-4321-8E9A-3AC86DD63F4F}"/>
              </a:ext>
            </a:extLst>
          </p:cNvPr>
          <p:cNvPicPr>
            <a:picLocks noChangeAspect="1"/>
          </p:cNvPicPr>
          <p:nvPr/>
        </p:nvPicPr>
        <p:blipFill>
          <a:blip r:embed="rId3">
            <a:duotone>
              <a:schemeClr val="accent6">
                <a:shade val="45000"/>
                <a:satMod val="135000"/>
              </a:schemeClr>
              <a:prstClr val="white"/>
            </a:duotone>
          </a:blip>
          <a:stretch>
            <a:fillRect/>
          </a:stretch>
        </p:blipFill>
        <p:spPr>
          <a:xfrm>
            <a:off x="564580" y="790295"/>
            <a:ext cx="11062841" cy="5277412"/>
          </a:xfrm>
          <a:prstGeom prst="rect">
            <a:avLst/>
          </a:prstGeom>
        </p:spPr>
      </p:pic>
      <p:sp>
        <p:nvSpPr>
          <p:cNvPr id="546" name="Rectangle 545"/>
          <p:cNvSpPr/>
          <p:nvPr/>
        </p:nvSpPr>
        <p:spPr>
          <a:xfrm>
            <a:off x="-6543" y="-10630"/>
            <a:ext cx="12192000" cy="6868144"/>
          </a:xfrm>
          <a:prstGeom prst="rect">
            <a:avLst/>
          </a:prstGeom>
          <a:solidFill>
            <a:srgbClr val="525252">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0">
                <a:solidFill>
                  <a:schemeClr val="tx1"/>
                </a:solidFill>
              </a:rPr>
              <a:t>	</a:t>
            </a:r>
          </a:p>
        </p:txBody>
      </p:sp>
      <p:sp>
        <p:nvSpPr>
          <p:cNvPr id="150" name="microsoft">
            <a:extLst>
              <a:ext uri="{FF2B5EF4-FFF2-40B4-BE49-F238E27FC236}">
                <a16:creationId xmlns:a16="http://schemas.microsoft.com/office/drawing/2014/main" id="{C7B2E1F7-0709-4348-A27A-5BF0FC8166BA}"/>
              </a:ext>
            </a:extLst>
          </p:cNvPr>
          <p:cNvSpPr/>
          <p:nvPr/>
        </p:nvSpPr>
        <p:spPr>
          <a:xfrm>
            <a:off x="881465" y="790295"/>
            <a:ext cx="8101169"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spc="-100">
                <a:ln w="3175">
                  <a:noFill/>
                </a:ln>
                <a:latin typeface="+mj-lt"/>
                <a:cs typeface="Segoe UI" pitchFamily="34" charset="0"/>
              </a:rPr>
              <a:t>Microsoft Graph</a:t>
            </a:r>
          </a:p>
        </p:txBody>
      </p:sp>
      <p:sp>
        <p:nvSpPr>
          <p:cNvPr id="2" name="TextBox 1">
            <a:extLst>
              <a:ext uri="{FF2B5EF4-FFF2-40B4-BE49-F238E27FC236}">
                <a16:creationId xmlns:a16="http://schemas.microsoft.com/office/drawing/2014/main" id="{90F4D2B4-516F-45B5-A9EF-245B883F499D}"/>
              </a:ext>
            </a:extLst>
          </p:cNvPr>
          <p:cNvSpPr txBox="1"/>
          <p:nvPr/>
        </p:nvSpPr>
        <p:spPr>
          <a:xfrm>
            <a:off x="1735331" y="2050601"/>
            <a:ext cx="9570042" cy="3797541"/>
          </a:xfrm>
          <a:prstGeom prst="rect">
            <a:avLst/>
          </a:prstGeom>
          <a:noFill/>
        </p:spPr>
        <p:txBody>
          <a:bodyPr wrap="square" lIns="179285" tIns="143428" rIns="179285" bIns="143428" rtlCol="0">
            <a:spAutoFit/>
          </a:bodyPr>
          <a:lstStyle/>
          <a:p>
            <a:pPr>
              <a:lnSpc>
                <a:spcPct val="150000"/>
              </a:lnSpc>
            </a:pPr>
            <a:r>
              <a:rPr lang="en-US" sz="3921"/>
              <a:t>a unified REST API</a:t>
            </a:r>
          </a:p>
          <a:p>
            <a:pPr>
              <a:lnSpc>
                <a:spcPct val="150000"/>
              </a:lnSpc>
            </a:pPr>
            <a:r>
              <a:rPr lang="en-US" sz="3921"/>
              <a:t>and comprehensive developer experience</a:t>
            </a:r>
          </a:p>
          <a:p>
            <a:pPr>
              <a:lnSpc>
                <a:spcPct val="150000"/>
              </a:lnSpc>
            </a:pPr>
            <a:r>
              <a:rPr lang="en-US" sz="3921"/>
              <a:t>for integrating the data and intelligence</a:t>
            </a:r>
          </a:p>
          <a:p>
            <a:pPr>
              <a:lnSpc>
                <a:spcPct val="150000"/>
              </a:lnSpc>
            </a:pPr>
            <a:r>
              <a:rPr lang="en-US" sz="3921"/>
              <a:t>exposed by Microsoft services.</a:t>
            </a:r>
            <a:endParaRPr lang="en-US" sz="3529"/>
          </a:p>
        </p:txBody>
      </p:sp>
    </p:spTree>
    <p:extLst>
      <p:ext uri="{BB962C8B-B14F-4D97-AF65-F5344CB8AC3E}">
        <p14:creationId xmlns:p14="http://schemas.microsoft.com/office/powerpoint/2010/main" val="30634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B3932A-3ECD-4393-9345-3608659F92F4}"/>
              </a:ext>
            </a:extLst>
          </p:cNvPr>
          <p:cNvSpPr>
            <a:spLocks noGrp="1"/>
          </p:cNvSpPr>
          <p:nvPr>
            <p:ph type="title"/>
          </p:nvPr>
        </p:nvSpPr>
        <p:spPr>
          <a:xfrm>
            <a:off x="588263" y="457200"/>
            <a:ext cx="11018520" cy="553998"/>
          </a:xfrm>
        </p:spPr>
        <p:txBody>
          <a:bodyPr/>
          <a:lstStyle/>
          <a:p>
            <a:r>
              <a:rPr lang="en-US" dirty="0"/>
              <a:t>New Tenant Admin Settings</a:t>
            </a:r>
          </a:p>
        </p:txBody>
      </p:sp>
      <p:pic>
        <p:nvPicPr>
          <p:cNvPr id="4" name="Picture 3">
            <a:extLst>
              <a:ext uri="{FF2B5EF4-FFF2-40B4-BE49-F238E27FC236}">
                <a16:creationId xmlns:a16="http://schemas.microsoft.com/office/drawing/2014/main" id="{E2AA2E34-2A25-4FE2-BC69-A701FF63F0A3}"/>
              </a:ext>
            </a:extLst>
          </p:cNvPr>
          <p:cNvPicPr>
            <a:picLocks noChangeAspect="1"/>
          </p:cNvPicPr>
          <p:nvPr/>
        </p:nvPicPr>
        <p:blipFill>
          <a:blip r:embed="rId3"/>
          <a:stretch>
            <a:fillRect/>
          </a:stretch>
        </p:blipFill>
        <p:spPr>
          <a:xfrm>
            <a:off x="588263" y="1065366"/>
            <a:ext cx="7828239" cy="4833938"/>
          </a:xfrm>
          <a:prstGeom prst="rect">
            <a:avLst/>
          </a:prstGeom>
          <a:noFill/>
          <a:ln>
            <a:solidFill>
              <a:schemeClr val="accent5">
                <a:lumMod val="10000"/>
                <a:lumOff val="90000"/>
              </a:schemeClr>
            </a:solidFill>
          </a:ln>
        </p:spPr>
      </p:pic>
      <p:sp>
        <p:nvSpPr>
          <p:cNvPr id="7" name="TextBox 6">
            <a:extLst>
              <a:ext uri="{FF2B5EF4-FFF2-40B4-BE49-F238E27FC236}">
                <a16:creationId xmlns:a16="http://schemas.microsoft.com/office/drawing/2014/main" id="{20F1BFD4-FF87-4C6B-9284-B33527283FCB}"/>
              </a:ext>
            </a:extLst>
          </p:cNvPr>
          <p:cNvSpPr txBox="1"/>
          <p:nvPr/>
        </p:nvSpPr>
        <p:spPr>
          <a:xfrm>
            <a:off x="84799" y="6162397"/>
            <a:ext cx="12066814"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https://portal.azure.com/?feature.groupspecificconsent=true#blade/Microsoft_AAD_IAM/StartboardApplicationsMenuBlade/UserSettings/menuId/</a:t>
            </a:r>
          </a:p>
        </p:txBody>
      </p:sp>
      <p:grpSp>
        <p:nvGrpSpPr>
          <p:cNvPr id="18" name="Group 17">
            <a:extLst>
              <a:ext uri="{FF2B5EF4-FFF2-40B4-BE49-F238E27FC236}">
                <a16:creationId xmlns:a16="http://schemas.microsoft.com/office/drawing/2014/main" id="{10B3F741-69F5-4A97-8DE1-FC4BE7048E9F}"/>
              </a:ext>
            </a:extLst>
          </p:cNvPr>
          <p:cNvGrpSpPr/>
          <p:nvPr/>
        </p:nvGrpSpPr>
        <p:grpSpPr>
          <a:xfrm>
            <a:off x="1810411" y="1708818"/>
            <a:ext cx="4909498" cy="1043701"/>
            <a:chOff x="4318907" y="4416879"/>
            <a:chExt cx="4909498" cy="1043701"/>
          </a:xfrm>
        </p:grpSpPr>
        <p:sp>
          <p:nvSpPr>
            <p:cNvPr id="16" name="Speech Bubble: Rectangle 15">
              <a:extLst>
                <a:ext uri="{FF2B5EF4-FFF2-40B4-BE49-F238E27FC236}">
                  <a16:creationId xmlns:a16="http://schemas.microsoft.com/office/drawing/2014/main" id="{284D3536-5D5F-4E2B-82DE-BCD017C1FA0B}"/>
                </a:ext>
              </a:extLst>
            </p:cNvPr>
            <p:cNvSpPr/>
            <p:nvPr/>
          </p:nvSpPr>
          <p:spPr bwMode="auto">
            <a:xfrm>
              <a:off x="4318907" y="4416879"/>
              <a:ext cx="4890407" cy="873578"/>
            </a:xfrm>
            <a:prstGeom prst="wedgeRectCallout">
              <a:avLst>
                <a:gd name="adj1" fmla="val 30056"/>
                <a:gd name="adj2" fmla="val 495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z_ea_font"/>
                  <a:ea typeface="+mn-ea"/>
                  <a:cs typeface="+mn-cs"/>
                </a:rPr>
                <a:t>If this option is set to yes, then all users who are owners of a group may consent to allow third-party multi-tenant applications to access the data of the groups they own.</a:t>
              </a:r>
              <a:br>
                <a:rPr kumimoji="0" lang="en-US" sz="800" b="0" i="0" u="none" strike="noStrike" kern="1200" cap="none" spc="0" normalizeH="0" baseline="0" noProof="0" dirty="0">
                  <a:ln>
                    <a:noFill/>
                  </a:ln>
                  <a:solidFill>
                    <a:srgbClr val="FFFFFF"/>
                  </a:solidFill>
                  <a:effectLst/>
                  <a:uLnTx/>
                  <a:uFillTx/>
                  <a:latin typeface="Segoe UI"/>
                  <a:ea typeface="+mn-ea"/>
                  <a:cs typeface="+mn-cs"/>
                </a:rPr>
              </a:br>
              <a:r>
                <a:rPr kumimoji="0" lang="en-US" sz="800" b="1" i="0" u="none" strike="noStrike" kern="1200" cap="none" spc="0" normalizeH="0" baseline="0" noProof="0" dirty="0">
                  <a:ln>
                    <a:noFill/>
                  </a:ln>
                  <a:solidFill>
                    <a:srgbClr val="FFFFFF"/>
                  </a:solidFill>
                  <a:effectLst/>
                  <a:uLnTx/>
                  <a:uFillTx/>
                  <a:latin typeface="az_ea_font"/>
                  <a:ea typeface="+mn-ea"/>
                  <a:cs typeface="+mn-cs"/>
                </a:rPr>
                <a:t>If this option is set to no, then no user can consent to those application to access the data of the groups they own.</a:t>
              </a:r>
              <a:br>
                <a:rPr kumimoji="0" lang="en-US" sz="800" b="0" i="0" u="none" strike="noStrike" kern="1200" cap="none" spc="0" normalizeH="0" baseline="0" noProof="0" dirty="0">
                  <a:ln>
                    <a:noFill/>
                  </a:ln>
                  <a:solidFill>
                    <a:srgbClr val="FFFFFF"/>
                  </a:solidFill>
                  <a:effectLst/>
                  <a:uLnTx/>
                  <a:uFillTx/>
                  <a:latin typeface="Segoe UI"/>
                  <a:ea typeface="+mn-ea"/>
                  <a:cs typeface="+mn-cs"/>
                </a:rPr>
              </a:br>
              <a:r>
                <a:rPr kumimoji="0" lang="en-US" sz="800" b="1" i="0" u="none" strike="noStrike" kern="1200" cap="none" spc="0" normalizeH="0" baseline="0" noProof="0" dirty="0">
                  <a:ln>
                    <a:noFill/>
                  </a:ln>
                  <a:solidFill>
                    <a:srgbClr val="FFFFFF"/>
                  </a:solidFill>
                  <a:effectLst/>
                  <a:uLnTx/>
                  <a:uFillTx/>
                  <a:latin typeface="az_ea_font"/>
                  <a:ea typeface="+mn-ea"/>
                  <a:cs typeface="+mn-cs"/>
                </a:rPr>
                <a:t>If this option is set to limited, then only the members of the group selected can consent to those applications to access the data of the groups they own.</a:t>
              </a: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014A23F-5F35-4EFA-84EA-FA1606B03AA1}"/>
                </a:ext>
              </a:extLst>
            </p:cNvPr>
            <p:cNvSpPr/>
            <p:nvPr/>
          </p:nvSpPr>
          <p:spPr bwMode="auto">
            <a:xfrm rot="2909319" flipH="1">
              <a:off x="9029385" y="5261560"/>
              <a:ext cx="260923" cy="137117"/>
            </a:xfrm>
            <a:prstGeom prst="triangl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19709B9E-CB6A-467C-AC12-4D36E6819B3A}"/>
              </a:ext>
            </a:extLst>
          </p:cNvPr>
          <p:cNvPicPr>
            <a:picLocks noChangeAspect="1"/>
          </p:cNvPicPr>
          <p:nvPr/>
        </p:nvPicPr>
        <p:blipFill>
          <a:blip r:embed="rId4"/>
          <a:stretch>
            <a:fillRect/>
          </a:stretch>
        </p:blipFill>
        <p:spPr>
          <a:xfrm>
            <a:off x="3714164" y="2677711"/>
            <a:ext cx="4438849" cy="1872341"/>
          </a:xfrm>
          <a:prstGeom prst="rect">
            <a:avLst/>
          </a:prstGeom>
        </p:spPr>
      </p:pic>
      <p:grpSp>
        <p:nvGrpSpPr>
          <p:cNvPr id="13" name="Group 12">
            <a:extLst>
              <a:ext uri="{FF2B5EF4-FFF2-40B4-BE49-F238E27FC236}">
                <a16:creationId xmlns:a16="http://schemas.microsoft.com/office/drawing/2014/main" id="{2F4C5C84-9AB3-4C3A-9964-0ABCE4031C27}"/>
              </a:ext>
            </a:extLst>
          </p:cNvPr>
          <p:cNvGrpSpPr/>
          <p:nvPr/>
        </p:nvGrpSpPr>
        <p:grpSpPr>
          <a:xfrm>
            <a:off x="8115302" y="2441121"/>
            <a:ext cx="3967672" cy="253094"/>
            <a:chOff x="8115302" y="2441121"/>
            <a:chExt cx="3967672" cy="253094"/>
          </a:xfrm>
        </p:grpSpPr>
        <p:sp>
          <p:nvSpPr>
            <p:cNvPr id="6" name="Arrow: Left 5">
              <a:extLst>
                <a:ext uri="{FF2B5EF4-FFF2-40B4-BE49-F238E27FC236}">
                  <a16:creationId xmlns:a16="http://schemas.microsoft.com/office/drawing/2014/main" id="{7F466A3A-A85B-46DE-ABEF-6644169EEB3F}"/>
                </a:ext>
              </a:extLst>
            </p:cNvPr>
            <p:cNvSpPr/>
            <p:nvPr/>
          </p:nvSpPr>
          <p:spPr bwMode="auto">
            <a:xfrm>
              <a:off x="8115302" y="2441121"/>
              <a:ext cx="800100" cy="253094"/>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4670E422-7390-4A74-BC9A-AD3AD15026F3}"/>
                </a:ext>
              </a:extLst>
            </p:cNvPr>
            <p:cNvSpPr txBox="1"/>
            <p:nvPr/>
          </p:nvSpPr>
          <p:spPr>
            <a:xfrm>
              <a:off x="9005208" y="2474866"/>
              <a:ext cx="3077766"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171717"/>
                  </a:solidFill>
                  <a:effectLst/>
                  <a:uLnTx/>
                  <a:uFillTx/>
                  <a:latin typeface="Consolas" panose="020B0609020204030204" pitchFamily="49" charset="0"/>
                  <a:ea typeface="+mn-ea"/>
                  <a:cs typeface="+mn-cs"/>
                </a:rPr>
                <a:t>UsersPermissionToUserConsentToAppEnabled</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grpSp>
      <p:sp>
        <p:nvSpPr>
          <p:cNvPr id="10" name="TextBox 9">
            <a:extLst>
              <a:ext uri="{FF2B5EF4-FFF2-40B4-BE49-F238E27FC236}">
                <a16:creationId xmlns:a16="http://schemas.microsoft.com/office/drawing/2014/main" id="{D173B6EB-C4AD-42D1-A851-1E41B23CA436}"/>
              </a:ext>
            </a:extLst>
          </p:cNvPr>
          <p:cNvSpPr txBox="1"/>
          <p:nvPr/>
        </p:nvSpPr>
        <p:spPr>
          <a:xfrm>
            <a:off x="9005208" y="1957408"/>
            <a:ext cx="301262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Semibold"/>
                <a:ea typeface="+mn-ea"/>
                <a:cs typeface="+mn-cs"/>
              </a:rPr>
              <a:t>Set-</a:t>
            </a:r>
            <a:r>
              <a:rPr kumimoji="0" lang="en-US" sz="1400" b="0" i="0" u="none" strike="noStrike" kern="1200" cap="none" spc="0" normalizeH="0" baseline="0" noProof="0" dirty="0" err="1">
                <a:ln>
                  <a:noFill/>
                </a:ln>
                <a:solidFill>
                  <a:srgbClr val="171717"/>
                </a:solidFill>
                <a:effectLst/>
                <a:uLnTx/>
                <a:uFillTx/>
                <a:latin typeface="Segoe UI Semibold"/>
                <a:ea typeface="+mn-ea"/>
                <a:cs typeface="+mn-cs"/>
              </a:rPr>
              <a:t>MsolCompanySettings</a:t>
            </a:r>
            <a:r>
              <a:rPr kumimoji="0" lang="en-US" sz="1400" b="0" i="0" u="none" strike="noStrike" kern="1200" cap="none" spc="0" normalizeH="0" baseline="0" noProof="0" dirty="0">
                <a:ln>
                  <a:noFill/>
                </a:ln>
                <a:solidFill>
                  <a:srgbClr val="171717"/>
                </a:solidFill>
                <a:effectLst/>
                <a:uLnTx/>
                <a:uFillTx/>
                <a:latin typeface="Segoe UI Semibold"/>
                <a:ea typeface="+mn-ea"/>
                <a:cs typeface="+mn-cs"/>
              </a:rPr>
              <a:t> PowerShell cmdlet</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14" name="Group 13">
            <a:extLst>
              <a:ext uri="{FF2B5EF4-FFF2-40B4-BE49-F238E27FC236}">
                <a16:creationId xmlns:a16="http://schemas.microsoft.com/office/drawing/2014/main" id="{A21ABF72-D267-48BA-A150-DCC0F8C0E328}"/>
              </a:ext>
            </a:extLst>
          </p:cNvPr>
          <p:cNvGrpSpPr/>
          <p:nvPr/>
        </p:nvGrpSpPr>
        <p:grpSpPr>
          <a:xfrm>
            <a:off x="8115302" y="2696970"/>
            <a:ext cx="3791995" cy="591648"/>
            <a:chOff x="8115302" y="2696970"/>
            <a:chExt cx="3791995" cy="591648"/>
          </a:xfrm>
        </p:grpSpPr>
        <p:sp>
          <p:nvSpPr>
            <p:cNvPr id="11" name="Arrow: Left 10">
              <a:extLst>
                <a:ext uri="{FF2B5EF4-FFF2-40B4-BE49-F238E27FC236}">
                  <a16:creationId xmlns:a16="http://schemas.microsoft.com/office/drawing/2014/main" id="{CFE382ED-C257-4453-B45F-ECFF42F9DBC1}"/>
                </a:ext>
              </a:extLst>
            </p:cNvPr>
            <p:cNvSpPr/>
            <p:nvPr/>
          </p:nvSpPr>
          <p:spPr bwMode="auto">
            <a:xfrm>
              <a:off x="8115302" y="2696970"/>
              <a:ext cx="800100" cy="253094"/>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4C95EA8-4E9B-4CDD-8B2E-D8AF29DCD5A6}"/>
                </a:ext>
              </a:extLst>
            </p:cNvPr>
            <p:cNvSpPr txBox="1"/>
            <p:nvPr/>
          </p:nvSpPr>
          <p:spPr>
            <a:xfrm>
              <a:off x="9005208" y="2730714"/>
              <a:ext cx="2000548" cy="169277"/>
            </a:xfrm>
            <a:prstGeom prst="rect">
              <a:avLst/>
            </a:prstGeom>
            <a:noFill/>
          </p:spPr>
          <p:txBody>
            <a:bodyPr wrap="none" lIns="0" tIns="0" rIns="0" bIns="0" rtlCol="0">
              <a:spAutoFit/>
            </a:bodyPr>
            <a:lstStyle>
              <a:defPPr>
                <a:defRPr lang="en-US"/>
              </a:defPPr>
              <a:lvl1pPr>
                <a:defRPr sz="1100" b="0" i="0">
                  <a:solidFill>
                    <a:srgbClr val="171717"/>
                  </a:solidFill>
                  <a:effectLst/>
                  <a:latin typeface="Consolas" panose="020B06090202040302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171717"/>
                  </a:solidFill>
                  <a:effectLst/>
                  <a:uLnTx/>
                  <a:uFillTx/>
                  <a:latin typeface="Consolas" panose="020B0609020204030204" pitchFamily="49" charset="0"/>
                  <a:ea typeface="+mn-ea"/>
                  <a:cs typeface="+mn-cs"/>
                </a:rPr>
                <a:t>EnableGroupSpecificConsent</a:t>
              </a:r>
              <a:endParaRPr kumimoji="0" lang="en-US" sz="1100" b="0" i="0" u="none" strike="noStrike" kern="1200" cap="none" spc="0" normalizeH="0" baseline="0" noProof="0" dirty="0">
                <a:ln>
                  <a:noFill/>
                </a:ln>
                <a:solidFill>
                  <a:srgbClr val="171717"/>
                </a:solidFill>
                <a:effectLst/>
                <a:uLnTx/>
                <a:uFillTx/>
                <a:latin typeface="Consolas" panose="020B0609020204030204" pitchFamily="49" charset="0"/>
                <a:ea typeface="+mn-ea"/>
                <a:cs typeface="+mn-cs"/>
              </a:endParaRPr>
            </a:p>
          </p:txBody>
        </p:sp>
        <p:sp>
          <p:nvSpPr>
            <p:cNvPr id="22" name="TextBox 21">
              <a:extLst>
                <a:ext uri="{FF2B5EF4-FFF2-40B4-BE49-F238E27FC236}">
                  <a16:creationId xmlns:a16="http://schemas.microsoft.com/office/drawing/2014/main" id="{1E647B60-A7FA-4A85-904A-269A4DE9245A}"/>
                </a:ext>
              </a:extLst>
            </p:cNvPr>
            <p:cNvSpPr txBox="1"/>
            <p:nvPr/>
          </p:nvSpPr>
          <p:spPr>
            <a:xfrm>
              <a:off x="9005209" y="2950064"/>
              <a:ext cx="2902088" cy="338554"/>
            </a:xfrm>
            <a:prstGeom prst="rect">
              <a:avLst/>
            </a:prstGeom>
            <a:noFill/>
          </p:spPr>
          <p:txBody>
            <a:bodyPr wrap="square" lIns="0" tIns="0" rIns="0" bIns="0" rtlCol="0">
              <a:spAutoFit/>
            </a:bodyPr>
            <a:lstStyle>
              <a:defPPr>
                <a:defRPr lang="en-US"/>
              </a:defPPr>
              <a:lvl1pPr>
                <a:defRPr sz="1100" b="0" i="0">
                  <a:solidFill>
                    <a:srgbClr val="171717"/>
                  </a:solidFill>
                  <a:effectLst/>
                  <a:latin typeface="Consolas" panose="020B06090202040302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171717"/>
                  </a:solidFill>
                  <a:effectLst/>
                  <a:uLnTx/>
                  <a:uFillTx/>
                  <a:latin typeface="Consolas" panose="020B0609020204030204" pitchFamily="49" charset="0"/>
                  <a:ea typeface="+mn-ea"/>
                  <a:cs typeface="+mn-cs"/>
                </a:rPr>
                <a:t>ConstrainGroupSpecificConsentToMembersOfGroupId</a:t>
              </a:r>
              <a:endParaRPr kumimoji="0" lang="en-US" sz="1100" b="0" i="0" u="none" strike="noStrike" kern="1200" cap="none" spc="0" normalizeH="0" baseline="0" noProof="0" dirty="0">
                <a:ln>
                  <a:noFill/>
                </a:ln>
                <a:solidFill>
                  <a:srgbClr val="171717"/>
                </a:solidFill>
                <a:effectLst/>
                <a:uLnTx/>
                <a:uFillTx/>
                <a:latin typeface="Consolas" panose="020B0609020204030204" pitchFamily="49" charset="0"/>
                <a:ea typeface="+mn-ea"/>
                <a:cs typeface="+mn-cs"/>
              </a:endParaRPr>
            </a:p>
          </p:txBody>
        </p:sp>
      </p:grpSp>
      <p:sp>
        <p:nvSpPr>
          <p:cNvPr id="21" name="TextBox 20">
            <a:extLst>
              <a:ext uri="{FF2B5EF4-FFF2-40B4-BE49-F238E27FC236}">
                <a16:creationId xmlns:a16="http://schemas.microsoft.com/office/drawing/2014/main" id="{3BFD328A-63CA-40E0-AA59-C8AC3FC8B8A2}"/>
              </a:ext>
            </a:extLst>
          </p:cNvPr>
          <p:cNvSpPr txBox="1"/>
          <p:nvPr/>
        </p:nvSpPr>
        <p:spPr>
          <a:xfrm>
            <a:off x="9005208" y="3662539"/>
            <a:ext cx="3012622"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state is based on the current state of end user consent flag (enabled for new tenants)</a:t>
            </a:r>
          </a:p>
        </p:txBody>
      </p:sp>
      <p:grpSp>
        <p:nvGrpSpPr>
          <p:cNvPr id="27" name="Group 26">
            <a:extLst>
              <a:ext uri="{FF2B5EF4-FFF2-40B4-BE49-F238E27FC236}">
                <a16:creationId xmlns:a16="http://schemas.microsoft.com/office/drawing/2014/main" id="{94073C6A-86FC-4FF9-BCF8-6F9CD2E77904}"/>
              </a:ext>
            </a:extLst>
          </p:cNvPr>
          <p:cNvGrpSpPr/>
          <p:nvPr/>
        </p:nvGrpSpPr>
        <p:grpSpPr>
          <a:xfrm>
            <a:off x="10410437" y="125491"/>
            <a:ext cx="1610412" cy="457200"/>
            <a:chOff x="161118" y="6268388"/>
            <a:chExt cx="1610412" cy="457200"/>
          </a:xfrm>
        </p:grpSpPr>
        <p:sp>
          <p:nvSpPr>
            <p:cNvPr id="24" name="Rectangle 23">
              <a:extLst>
                <a:ext uri="{FF2B5EF4-FFF2-40B4-BE49-F238E27FC236}">
                  <a16:creationId xmlns:a16="http://schemas.microsoft.com/office/drawing/2014/main" id="{20C54F1D-A659-4C36-BA8B-CE87DCF77361}"/>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B6319438-42E1-4296-89C9-6E76ED9AEB7D}"/>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EF52A3C1-D99F-4039-BE79-DDB65D1CB544}"/>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83299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43E-E0FE-4243-AB19-0C084B22B7C9}"/>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sz="3600" dirty="0">
                <a:solidFill>
                  <a:schemeClr val="tx1"/>
                </a:solidFill>
              </a:rPr>
              <a:t>RSC Timeline</a:t>
            </a:r>
          </a:p>
        </p:txBody>
      </p:sp>
      <p:sp>
        <p:nvSpPr>
          <p:cNvPr id="3" name="Content Placeholder 2">
            <a:extLst>
              <a:ext uri="{FF2B5EF4-FFF2-40B4-BE49-F238E27FC236}">
                <a16:creationId xmlns:a16="http://schemas.microsoft.com/office/drawing/2014/main" id="{5375C531-0C25-45E7-8D2B-485A3C27861E}"/>
              </a:ext>
            </a:extLst>
          </p:cNvPr>
          <p:cNvSpPr>
            <a:spLocks noGrp="1"/>
          </p:cNvSpPr>
          <p:nvPr>
            <p:ph type="body" sz="quarter" idx="10"/>
          </p:nvPr>
        </p:nvSpPr>
        <p:spPr>
          <a:xfrm>
            <a:off x="4646104" y="2447038"/>
            <a:ext cx="6961188" cy="4201735"/>
          </a:xfrm>
          <a:prstGeom prst="rect">
            <a:avLst/>
          </a:prstGeom>
        </p:spPr>
        <p:txBody>
          <a:bodyPr wrap="square">
            <a:normAutofit lnSpcReduction="10000"/>
          </a:bodyPr>
          <a:lstStyle/>
          <a:p>
            <a:r>
              <a:rPr lang="en-US" sz="2400" dirty="0">
                <a:gradFill>
                  <a:gsLst>
                    <a:gs pos="1250">
                      <a:schemeClr val="tx1"/>
                    </a:gs>
                    <a:gs pos="100000">
                      <a:schemeClr val="tx1"/>
                    </a:gs>
                  </a:gsLst>
                  <a:lin ang="5400000" scaled="0"/>
                </a:gradFill>
              </a:rPr>
              <a:t>Enabled for all tenants worldwide – complete</a:t>
            </a:r>
          </a:p>
          <a:p>
            <a:r>
              <a:rPr lang="en-US" dirty="0"/>
              <a:t>Onboard early adopters – late October (complete)</a:t>
            </a:r>
          </a:p>
          <a:p>
            <a:r>
              <a:rPr lang="en-US" dirty="0"/>
              <a:t>Office 365 Message Center announce – 11/7</a:t>
            </a:r>
          </a:p>
          <a:p>
            <a:r>
              <a:rPr lang="en-US" dirty="0"/>
              <a:t>Ignite Demo (now!)</a:t>
            </a:r>
          </a:p>
          <a:p>
            <a:r>
              <a:rPr lang="en-US" dirty="0"/>
              <a:t>Beta enabled for public Teams client (early January 2020)</a:t>
            </a:r>
          </a:p>
          <a:p>
            <a:r>
              <a:rPr lang="en-US" dirty="0"/>
              <a:t>GA – (Hopefully) Late Q1, early Q2, depending on feedback</a:t>
            </a:r>
            <a:br>
              <a:rPr lang="en-US" dirty="0"/>
            </a:br>
            <a:endParaRPr lang="en-US" sz="2400" dirty="0">
              <a:gradFill>
                <a:gsLst>
                  <a:gs pos="1250">
                    <a:schemeClr val="tx1"/>
                  </a:gs>
                  <a:gs pos="100000">
                    <a:schemeClr val="tx1"/>
                  </a:gs>
                </a:gsLst>
                <a:lin ang="5400000" scaled="0"/>
              </a:gradFill>
            </a:endParaRPr>
          </a:p>
        </p:txBody>
      </p:sp>
      <p:grpSp>
        <p:nvGrpSpPr>
          <p:cNvPr id="8" name="Group 7">
            <a:extLst>
              <a:ext uri="{FF2B5EF4-FFF2-40B4-BE49-F238E27FC236}">
                <a16:creationId xmlns:a16="http://schemas.microsoft.com/office/drawing/2014/main" id="{02F76560-2430-4936-AFD7-330C6512E4D9}"/>
              </a:ext>
            </a:extLst>
          </p:cNvPr>
          <p:cNvGrpSpPr/>
          <p:nvPr/>
        </p:nvGrpSpPr>
        <p:grpSpPr>
          <a:xfrm>
            <a:off x="10410437" y="125491"/>
            <a:ext cx="1610412" cy="457200"/>
            <a:chOff x="161118" y="6268388"/>
            <a:chExt cx="1610412" cy="457200"/>
          </a:xfrm>
        </p:grpSpPr>
        <p:sp>
          <p:nvSpPr>
            <p:cNvPr id="5" name="Rectangle 4">
              <a:extLst>
                <a:ext uri="{FF2B5EF4-FFF2-40B4-BE49-F238E27FC236}">
                  <a16:creationId xmlns:a16="http://schemas.microsoft.com/office/drawing/2014/main" id="{B888D97A-4083-455D-93EC-BD3B1E482C31}"/>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E0525A6-6D04-4BB1-8A0B-126BA64AC7AF}"/>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7A88492F-4229-451C-AC19-01A6A1AF40B7}"/>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7209460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CBC7-BBB3-40D2-81A3-2736FE067F49}"/>
              </a:ext>
            </a:extLst>
          </p:cNvPr>
          <p:cNvSpPr>
            <a:spLocks noGrp="1"/>
          </p:cNvSpPr>
          <p:nvPr>
            <p:ph type="title"/>
          </p:nvPr>
        </p:nvSpPr>
        <p:spPr/>
        <p:txBody>
          <a:bodyPr>
            <a:normAutofit/>
          </a:bodyPr>
          <a:lstStyle/>
          <a:p>
            <a:r>
              <a:rPr lang="en-US" dirty="0"/>
              <a:t>Microsoft Graph APIs for Team and User Lifecycle</a:t>
            </a:r>
          </a:p>
        </p:txBody>
      </p:sp>
      <p:graphicFrame>
        <p:nvGraphicFramePr>
          <p:cNvPr id="4" name="Content Placeholder 3">
            <a:extLst>
              <a:ext uri="{FF2B5EF4-FFF2-40B4-BE49-F238E27FC236}">
                <a16:creationId xmlns:a16="http://schemas.microsoft.com/office/drawing/2014/main" id="{66C60EBB-F813-483E-BAAC-2EEE9AC8408C}"/>
              </a:ext>
            </a:extLst>
          </p:cNvPr>
          <p:cNvGraphicFramePr>
            <a:graphicFrameLocks noGrp="1"/>
          </p:cNvGraphicFramePr>
          <p:nvPr>
            <p:ph idx="1"/>
          </p:nvPr>
        </p:nvGraphicFramePr>
        <p:xfrm>
          <a:off x="322263" y="1363765"/>
          <a:ext cx="11561761" cy="3591906"/>
        </p:xfrm>
        <a:graphic>
          <a:graphicData uri="http://schemas.openxmlformats.org/drawingml/2006/table">
            <a:tbl>
              <a:tblPr firstRow="1" bandRow="1"/>
              <a:tblGrid>
                <a:gridCol w="2949696">
                  <a:extLst>
                    <a:ext uri="{9D8B030D-6E8A-4147-A177-3AD203B41FA5}">
                      <a16:colId xmlns:a16="http://schemas.microsoft.com/office/drawing/2014/main" val="2221628033"/>
                    </a:ext>
                  </a:extLst>
                </a:gridCol>
                <a:gridCol w="5203985">
                  <a:extLst>
                    <a:ext uri="{9D8B030D-6E8A-4147-A177-3AD203B41FA5}">
                      <a16:colId xmlns:a16="http://schemas.microsoft.com/office/drawing/2014/main" val="3252419471"/>
                    </a:ext>
                  </a:extLst>
                </a:gridCol>
                <a:gridCol w="3408080">
                  <a:extLst>
                    <a:ext uri="{9D8B030D-6E8A-4147-A177-3AD203B41FA5}">
                      <a16:colId xmlns:a16="http://schemas.microsoft.com/office/drawing/2014/main" val="855966447"/>
                    </a:ext>
                  </a:extLst>
                </a:gridCol>
              </a:tblGrid>
              <a:tr h="437539">
                <a:tc>
                  <a:txBody>
                    <a:bodyPr/>
                    <a:lstStyle/>
                    <a:p>
                      <a:r>
                        <a:rPr lang="en-US" sz="2400" b="1" dirty="0">
                          <a:solidFill>
                            <a:srgbClr val="FFFFFF"/>
                          </a:solidFill>
                        </a:rPr>
                        <a:t>Resource</a:t>
                      </a:r>
                    </a:p>
                  </a:txBody>
                  <a:tcPr>
                    <a:solidFill>
                      <a:srgbClr val="474875"/>
                    </a:solidFill>
                  </a:tcPr>
                </a:tc>
                <a:tc>
                  <a:txBody>
                    <a:bodyPr/>
                    <a:lstStyle/>
                    <a:p>
                      <a:r>
                        <a:rPr lang="en-US" sz="2400" b="1" dirty="0">
                          <a:solidFill>
                            <a:srgbClr val="FFFFFF"/>
                          </a:solidFill>
                        </a:rPr>
                        <a:t>Actions</a:t>
                      </a:r>
                    </a:p>
                  </a:txBody>
                  <a:tcPr>
                    <a:solidFill>
                      <a:srgbClr val="474875"/>
                    </a:solidFill>
                  </a:tcPr>
                </a:tc>
                <a:tc>
                  <a:txBody>
                    <a:bodyPr/>
                    <a:lstStyle/>
                    <a:p>
                      <a:r>
                        <a:rPr lang="en-US" sz="2400" b="1" dirty="0">
                          <a:solidFill>
                            <a:srgbClr val="FFFFFF"/>
                          </a:solidFill>
                        </a:rPr>
                        <a:t>App permissions?</a:t>
                      </a:r>
                    </a:p>
                  </a:txBody>
                  <a:tcPr>
                    <a:solidFill>
                      <a:srgbClr val="474875"/>
                    </a:solidFill>
                  </a:tcPr>
                </a:tc>
                <a:extLst>
                  <a:ext uri="{0D108BD9-81ED-4DB2-BD59-A6C34878D82A}">
                    <a16:rowId xmlns:a16="http://schemas.microsoft.com/office/drawing/2014/main" val="1695621566"/>
                  </a:ext>
                </a:extLst>
              </a:tr>
              <a:tr h="620792">
                <a:tc>
                  <a:txBody>
                    <a:bodyPr/>
                    <a:lstStyle/>
                    <a:p>
                      <a:r>
                        <a:rPr lang="en-US" sz="2000"/>
                        <a:t>Team</a:t>
                      </a:r>
                      <a:endParaRPr lang="en-US" sz="2000" b="1">
                        <a:solidFill>
                          <a:schemeClr val="accent5"/>
                        </a:solidFill>
                      </a:endParaRPr>
                    </a:p>
                  </a:txBody>
                  <a:tcPr/>
                </a:tc>
                <a:tc>
                  <a:txBody>
                    <a:bodyPr/>
                    <a:lstStyle/>
                    <a:p>
                      <a:r>
                        <a:rPr lang="en-US" sz="2000" dirty="0"/>
                        <a:t>List, create, read, update, delete</a:t>
                      </a:r>
                    </a:p>
                    <a:p>
                      <a:r>
                        <a:rPr lang="en-US" sz="2000" dirty="0"/>
                        <a:t>Clone, Archive/unarchive</a:t>
                      </a:r>
                      <a:endParaRPr lang="en-US" sz="2000" dirty="0">
                        <a:solidFill>
                          <a:schemeClr val="accent5"/>
                        </a:solidFill>
                      </a:endParaRPr>
                    </a:p>
                  </a:txBody>
                  <a:tcPr/>
                </a:tc>
                <a:tc>
                  <a:txBody>
                    <a:bodyPr/>
                    <a:lstStyle/>
                    <a:p>
                      <a:r>
                        <a:rPr lang="en-US" sz="2000"/>
                        <a:t>Supported</a:t>
                      </a:r>
                      <a:endParaRPr lang="en-US" sz="2000">
                        <a:solidFill>
                          <a:schemeClr val="accent5"/>
                        </a:solidFill>
                      </a:endParaRPr>
                    </a:p>
                  </a:txBody>
                  <a:tcPr/>
                </a:tc>
                <a:extLst>
                  <a:ext uri="{0D108BD9-81ED-4DB2-BD59-A6C34878D82A}">
                    <a16:rowId xmlns:a16="http://schemas.microsoft.com/office/drawing/2014/main" val="879266724"/>
                  </a:ext>
                </a:extLst>
              </a:tr>
              <a:tr h="452466">
                <a:tc>
                  <a:txBody>
                    <a:bodyPr/>
                    <a:lstStyle/>
                    <a:p>
                      <a:r>
                        <a:rPr lang="en-US" sz="2000" dirty="0"/>
                        <a:t>Members &amp; Owners</a:t>
                      </a:r>
                      <a:endParaRPr lang="en-US" sz="2000" b="1" dirty="0">
                        <a:solidFill>
                          <a:schemeClr val="accent5"/>
                        </a:solidFill>
                      </a:endParaRPr>
                    </a:p>
                  </a:txBody>
                  <a:tcPr/>
                </a:tc>
                <a:tc>
                  <a:txBody>
                    <a:bodyPr/>
                    <a:lstStyle/>
                    <a:p>
                      <a:r>
                        <a:rPr lang="en-US" sz="2000"/>
                        <a:t>List, add, remove</a:t>
                      </a:r>
                      <a:endParaRPr lang="en-US" sz="200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endParaRPr lang="en-US" sz="2000">
                        <a:solidFill>
                          <a:schemeClr val="accent5"/>
                        </a:solidFill>
                      </a:endParaRPr>
                    </a:p>
                  </a:txBody>
                  <a:tcPr/>
                </a:tc>
                <a:extLst>
                  <a:ext uri="{0D108BD9-81ED-4DB2-BD59-A6C34878D82A}">
                    <a16:rowId xmlns:a16="http://schemas.microsoft.com/office/drawing/2014/main" val="12906671"/>
                  </a:ext>
                </a:extLst>
              </a:tr>
              <a:tr h="379201">
                <a:tc>
                  <a:txBody>
                    <a:bodyPr/>
                    <a:lstStyle/>
                    <a:p>
                      <a:r>
                        <a:rPr lang="en-US" sz="2000"/>
                        <a:t>Team Settings</a:t>
                      </a:r>
                      <a:endParaRPr lang="en-US" sz="2000" b="1">
                        <a:solidFill>
                          <a:schemeClr val="accent5"/>
                        </a:solidFill>
                      </a:endParaRPr>
                    </a:p>
                  </a:txBody>
                  <a:tcPr/>
                </a:tc>
                <a:tc>
                  <a:txBody>
                    <a:bodyPr/>
                    <a:lstStyle/>
                    <a:p>
                      <a:r>
                        <a:rPr lang="en-US" sz="2000" dirty="0"/>
                        <a:t>Read, write</a:t>
                      </a:r>
                      <a:endParaRPr lang="en-US" sz="2000" dirty="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endParaRPr lang="en-US" sz="2000">
                        <a:solidFill>
                          <a:schemeClr val="accent5"/>
                        </a:solidFill>
                      </a:endParaRPr>
                    </a:p>
                  </a:txBody>
                  <a:tcPr/>
                </a:tc>
                <a:extLst>
                  <a:ext uri="{0D108BD9-81ED-4DB2-BD59-A6C34878D82A}">
                    <a16:rowId xmlns:a16="http://schemas.microsoft.com/office/drawing/2014/main" val="418386343"/>
                  </a:ext>
                </a:extLst>
              </a:tr>
              <a:tr h="379201">
                <a:tc>
                  <a:txBody>
                    <a:bodyPr/>
                    <a:lstStyle/>
                    <a:p>
                      <a:r>
                        <a:rPr lang="en-US" sz="2000"/>
                        <a:t>Channels</a:t>
                      </a:r>
                      <a:endParaRPr lang="en-US" sz="2000" b="1">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create, read, update, delete</a:t>
                      </a:r>
                      <a:endParaRPr lang="en-US" sz="200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Supported</a:t>
                      </a:r>
                      <a:endParaRPr lang="en-US" sz="2000" dirty="0">
                        <a:solidFill>
                          <a:schemeClr val="accent5"/>
                        </a:solidFill>
                      </a:endParaRPr>
                    </a:p>
                  </a:txBody>
                  <a:tcPr/>
                </a:tc>
                <a:extLst>
                  <a:ext uri="{0D108BD9-81ED-4DB2-BD59-A6C34878D82A}">
                    <a16:rowId xmlns:a16="http://schemas.microsoft.com/office/drawing/2014/main" val="3118803469"/>
                  </a:ext>
                </a:extLst>
              </a:tr>
              <a:tr h="379201">
                <a:tc>
                  <a:txBody>
                    <a:bodyPr/>
                    <a:lstStyle/>
                    <a:p>
                      <a:r>
                        <a:rPr lang="en-US" sz="2000"/>
                        <a:t>Tabs</a:t>
                      </a:r>
                      <a:endParaRPr lang="en-US" sz="2000" b="1">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create, read, update, delete</a:t>
                      </a:r>
                      <a:endParaRPr lang="en-US" sz="200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endParaRPr lang="en-US" sz="2000">
                        <a:solidFill>
                          <a:schemeClr val="accent5"/>
                        </a:solidFill>
                      </a:endParaRPr>
                    </a:p>
                  </a:txBody>
                  <a:tcPr/>
                </a:tc>
                <a:extLst>
                  <a:ext uri="{0D108BD9-81ED-4DB2-BD59-A6C34878D82A}">
                    <a16:rowId xmlns:a16="http://schemas.microsoft.com/office/drawing/2014/main" val="3136964371"/>
                  </a:ext>
                </a:extLst>
              </a:tr>
              <a:tr h="379201">
                <a:tc>
                  <a:txBody>
                    <a:bodyPr/>
                    <a:lstStyle/>
                    <a:p>
                      <a:r>
                        <a:rPr lang="en-US" sz="2000"/>
                        <a:t>Apps installed in teams</a:t>
                      </a:r>
                      <a:endParaRPr lang="en-US" sz="2000" b="1">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install, upgrade, remove</a:t>
                      </a:r>
                      <a:endParaRPr lang="en-US" sz="200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endParaRPr lang="en-US" sz="2000">
                        <a:solidFill>
                          <a:schemeClr val="accent5"/>
                        </a:solidFill>
                      </a:endParaRPr>
                    </a:p>
                  </a:txBody>
                  <a:tcPr/>
                </a:tc>
                <a:extLst>
                  <a:ext uri="{0D108BD9-81ED-4DB2-BD59-A6C34878D82A}">
                    <a16:rowId xmlns:a16="http://schemas.microsoft.com/office/drawing/2014/main" val="1092798595"/>
                  </a:ext>
                </a:extLst>
              </a:tr>
              <a:tr h="387208">
                <a:tc>
                  <a:txBody>
                    <a:bodyPr/>
                    <a:lstStyle/>
                    <a:p>
                      <a:r>
                        <a:rPr lang="en-US" sz="2000"/>
                        <a:t>App catalog</a:t>
                      </a:r>
                      <a:endParaRPr lang="en-US" sz="2000" b="1">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List, publish, upgrade, remove</a:t>
                      </a:r>
                      <a:endParaRPr lang="en-US" sz="2000" dirty="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No, user-delegated only</a:t>
                      </a:r>
                      <a:endParaRPr lang="en-US" sz="2000" dirty="0">
                        <a:solidFill>
                          <a:schemeClr val="accent5"/>
                        </a:solidFill>
                      </a:endParaRPr>
                    </a:p>
                  </a:txBody>
                  <a:tcPr/>
                </a:tc>
                <a:extLst>
                  <a:ext uri="{0D108BD9-81ED-4DB2-BD59-A6C34878D82A}">
                    <a16:rowId xmlns:a16="http://schemas.microsoft.com/office/drawing/2014/main" val="2226891610"/>
                  </a:ext>
                </a:extLst>
              </a:tr>
            </a:tbl>
          </a:graphicData>
        </a:graphic>
      </p:graphicFrame>
      <p:sp>
        <p:nvSpPr>
          <p:cNvPr id="5" name="TextBox 4">
            <a:extLst>
              <a:ext uri="{FF2B5EF4-FFF2-40B4-BE49-F238E27FC236}">
                <a16:creationId xmlns:a16="http://schemas.microsoft.com/office/drawing/2014/main" id="{863E145D-9DBB-4B16-A3E1-AA8245D06A33}"/>
              </a:ext>
            </a:extLst>
          </p:cNvPr>
          <p:cNvSpPr txBox="1"/>
          <p:nvPr/>
        </p:nvSpPr>
        <p:spPr>
          <a:xfrm>
            <a:off x="322263" y="990847"/>
            <a:ext cx="115897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1.0 APIs</a:t>
            </a:r>
          </a:p>
        </p:txBody>
      </p:sp>
      <p:graphicFrame>
        <p:nvGraphicFramePr>
          <p:cNvPr id="6" name="Content Placeholder 3">
            <a:extLst>
              <a:ext uri="{FF2B5EF4-FFF2-40B4-BE49-F238E27FC236}">
                <a16:creationId xmlns:a16="http://schemas.microsoft.com/office/drawing/2014/main" id="{896C013E-FD0F-4A96-A9B4-3FB3FDBED9E8}"/>
              </a:ext>
            </a:extLst>
          </p:cNvPr>
          <p:cNvGraphicFramePr>
            <a:graphicFrameLocks/>
          </p:cNvGraphicFramePr>
          <p:nvPr/>
        </p:nvGraphicFramePr>
        <p:xfrm>
          <a:off x="322263" y="5435024"/>
          <a:ext cx="11561761" cy="1249680"/>
        </p:xfrm>
        <a:graphic>
          <a:graphicData uri="http://schemas.openxmlformats.org/drawingml/2006/table">
            <a:tbl>
              <a:tblPr firstRow="1" bandRow="1"/>
              <a:tblGrid>
                <a:gridCol w="2949696">
                  <a:extLst>
                    <a:ext uri="{9D8B030D-6E8A-4147-A177-3AD203B41FA5}">
                      <a16:colId xmlns:a16="http://schemas.microsoft.com/office/drawing/2014/main" val="2221628033"/>
                    </a:ext>
                  </a:extLst>
                </a:gridCol>
                <a:gridCol w="5203985">
                  <a:extLst>
                    <a:ext uri="{9D8B030D-6E8A-4147-A177-3AD203B41FA5}">
                      <a16:colId xmlns:a16="http://schemas.microsoft.com/office/drawing/2014/main" val="3252419471"/>
                    </a:ext>
                  </a:extLst>
                </a:gridCol>
                <a:gridCol w="3408080">
                  <a:extLst>
                    <a:ext uri="{9D8B030D-6E8A-4147-A177-3AD203B41FA5}">
                      <a16:colId xmlns:a16="http://schemas.microsoft.com/office/drawing/2014/main" val="855966447"/>
                    </a:ext>
                  </a:extLst>
                </a:gridCol>
              </a:tblGrid>
              <a:tr h="437539">
                <a:tc>
                  <a:txBody>
                    <a:bodyPr/>
                    <a:lstStyle/>
                    <a:p>
                      <a:r>
                        <a:rPr lang="en-US" sz="2400" b="1" dirty="0">
                          <a:solidFill>
                            <a:srgbClr val="FFFFFF"/>
                          </a:solidFill>
                        </a:rPr>
                        <a:t>Resource</a:t>
                      </a:r>
                    </a:p>
                  </a:txBody>
                  <a:tcPr>
                    <a:solidFill>
                      <a:srgbClr val="474875"/>
                    </a:solidFill>
                  </a:tcPr>
                </a:tc>
                <a:tc>
                  <a:txBody>
                    <a:bodyPr/>
                    <a:lstStyle/>
                    <a:p>
                      <a:r>
                        <a:rPr lang="en-US" sz="2400" b="1" dirty="0">
                          <a:solidFill>
                            <a:srgbClr val="FFFFFF"/>
                          </a:solidFill>
                        </a:rPr>
                        <a:t>Actions</a:t>
                      </a:r>
                    </a:p>
                  </a:txBody>
                  <a:tcPr>
                    <a:solidFill>
                      <a:srgbClr val="474875"/>
                    </a:solidFill>
                  </a:tcPr>
                </a:tc>
                <a:tc>
                  <a:txBody>
                    <a:bodyPr/>
                    <a:lstStyle/>
                    <a:p>
                      <a:r>
                        <a:rPr lang="en-US" sz="2400" b="1" dirty="0">
                          <a:solidFill>
                            <a:srgbClr val="FFFFFF"/>
                          </a:solidFill>
                        </a:rPr>
                        <a:t>App permissions?</a:t>
                      </a:r>
                    </a:p>
                  </a:txBody>
                  <a:tcPr>
                    <a:solidFill>
                      <a:srgbClr val="474875"/>
                    </a:solidFill>
                  </a:tcPr>
                </a:tc>
                <a:extLst>
                  <a:ext uri="{0D108BD9-81ED-4DB2-BD59-A6C34878D82A}">
                    <a16:rowId xmlns:a16="http://schemas.microsoft.com/office/drawing/2014/main" val="1695621566"/>
                  </a:ext>
                </a:extLst>
              </a:tr>
              <a:tr h="379201">
                <a:tc>
                  <a:txBody>
                    <a:bodyPr/>
                    <a:lstStyle/>
                    <a:p>
                      <a:r>
                        <a:rPr lang="en-US" sz="2000" dirty="0"/>
                        <a:t>Private Channels</a:t>
                      </a:r>
                      <a:endParaRPr lang="en-US" sz="2000" b="1" dirty="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Add user, remove user, update role</a:t>
                      </a:r>
                      <a:endParaRPr lang="en-US" sz="2000" dirty="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Supported</a:t>
                      </a:r>
                      <a:endParaRPr lang="en-US" sz="2000" dirty="0">
                        <a:solidFill>
                          <a:schemeClr val="accent5"/>
                        </a:solidFill>
                      </a:endParaRPr>
                    </a:p>
                  </a:txBody>
                  <a:tcPr/>
                </a:tc>
                <a:extLst>
                  <a:ext uri="{0D108BD9-81ED-4DB2-BD59-A6C34878D82A}">
                    <a16:rowId xmlns:a16="http://schemas.microsoft.com/office/drawing/2014/main" val="3118803469"/>
                  </a:ext>
                </a:extLst>
              </a:tr>
              <a:tr h="379201">
                <a:tc>
                  <a:txBody>
                    <a:bodyPr/>
                    <a:lstStyle/>
                    <a:p>
                      <a:r>
                        <a:rPr lang="en-US" sz="2000" kern="1200" dirty="0"/>
                        <a:t>Per-user apps</a:t>
                      </a:r>
                      <a:endParaRPr lang="en-US" sz="2000" kern="1200" dirty="0">
                        <a:solidFill>
                          <a:schemeClr val="tx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List, install, upgrade, remove</a:t>
                      </a:r>
                      <a:endParaRPr lang="en-US" sz="2000" dirty="0">
                        <a:solidFill>
                          <a:schemeClr val="accent5"/>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Supported</a:t>
                      </a:r>
                      <a:endParaRPr lang="en-US" sz="2000" dirty="0">
                        <a:solidFill>
                          <a:schemeClr val="accent5"/>
                        </a:solidFill>
                      </a:endParaRPr>
                    </a:p>
                  </a:txBody>
                  <a:tcPr/>
                </a:tc>
                <a:extLst>
                  <a:ext uri="{0D108BD9-81ED-4DB2-BD59-A6C34878D82A}">
                    <a16:rowId xmlns:a16="http://schemas.microsoft.com/office/drawing/2014/main" val="1092798595"/>
                  </a:ext>
                </a:extLst>
              </a:tr>
            </a:tbl>
          </a:graphicData>
        </a:graphic>
      </p:graphicFrame>
      <p:sp>
        <p:nvSpPr>
          <p:cNvPr id="7" name="TextBox 6">
            <a:extLst>
              <a:ext uri="{FF2B5EF4-FFF2-40B4-BE49-F238E27FC236}">
                <a16:creationId xmlns:a16="http://schemas.microsoft.com/office/drawing/2014/main" id="{D1ABD5C1-513B-4F8E-B8F7-F0B74F2163BF}"/>
              </a:ext>
            </a:extLst>
          </p:cNvPr>
          <p:cNvSpPr txBox="1"/>
          <p:nvPr/>
        </p:nvSpPr>
        <p:spPr>
          <a:xfrm>
            <a:off x="322263" y="5062106"/>
            <a:ext cx="1372171"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Beta APIs</a:t>
            </a:r>
          </a:p>
        </p:txBody>
      </p:sp>
      <p:grpSp>
        <p:nvGrpSpPr>
          <p:cNvPr id="3" name="Group 2">
            <a:extLst>
              <a:ext uri="{FF2B5EF4-FFF2-40B4-BE49-F238E27FC236}">
                <a16:creationId xmlns:a16="http://schemas.microsoft.com/office/drawing/2014/main" id="{33CAAF4A-77D1-4BA9-8738-DF676218F394}"/>
              </a:ext>
            </a:extLst>
          </p:cNvPr>
          <p:cNvGrpSpPr/>
          <p:nvPr/>
        </p:nvGrpSpPr>
        <p:grpSpPr>
          <a:xfrm>
            <a:off x="10410437" y="125491"/>
            <a:ext cx="1610412" cy="457200"/>
            <a:chOff x="161118" y="6268388"/>
            <a:chExt cx="1610412" cy="457200"/>
          </a:xfrm>
        </p:grpSpPr>
        <p:sp>
          <p:nvSpPr>
            <p:cNvPr id="9" name="Rectangle 8">
              <a:extLst>
                <a:ext uri="{FF2B5EF4-FFF2-40B4-BE49-F238E27FC236}">
                  <a16:creationId xmlns:a16="http://schemas.microsoft.com/office/drawing/2014/main" id="{80738961-BD1F-4996-BC3E-E5AA5033D6C5}"/>
                </a:ext>
              </a:extLst>
            </p:cNvPr>
            <p:cNvSpPr>
              <a:spLocks noChangeAspect="1"/>
            </p:cNvSpPr>
            <p:nvPr/>
          </p:nvSpPr>
          <p:spPr bwMode="auto">
            <a:xfrm>
              <a:off x="161118"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B4D3456F-4FF9-4C36-8115-9E714D390B89}"/>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24403BB-0048-4ACF-8AF8-6845E7C66273}"/>
                </a:ext>
              </a:extLst>
            </p:cNvPr>
            <p:cNvSpPr>
              <a:spLocks noChangeAspect="1"/>
            </p:cNvSpPr>
            <p:nvPr/>
          </p:nvSpPr>
          <p:spPr bwMode="auto">
            <a:xfrm>
              <a:off x="1314330"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90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EDBB9D-4C52-4A80-AE71-10FADDBE889A}"/>
              </a:ext>
            </a:extLst>
          </p:cNvPr>
          <p:cNvSpPr>
            <a:spLocks noGrp="1"/>
          </p:cNvSpPr>
          <p:nvPr>
            <p:ph type="title"/>
          </p:nvPr>
        </p:nvSpPr>
        <p:spPr/>
        <p:txBody>
          <a:bodyPr/>
          <a:lstStyle/>
          <a:p>
            <a:r>
              <a:rPr lang="en-US" sz="3600" dirty="0"/>
              <a:t>API Detail</a:t>
            </a:r>
            <a:endParaRPr lang="en-US" dirty="0"/>
          </a:p>
        </p:txBody>
      </p:sp>
      <p:graphicFrame>
        <p:nvGraphicFramePr>
          <p:cNvPr id="4" name="Content Placeholder 3">
            <a:extLst>
              <a:ext uri="{FF2B5EF4-FFF2-40B4-BE49-F238E27FC236}">
                <a16:creationId xmlns:a16="http://schemas.microsoft.com/office/drawing/2014/main" id="{66C60EBB-F813-483E-BAAC-2EEE9AC8408C}"/>
              </a:ext>
            </a:extLst>
          </p:cNvPr>
          <p:cNvGraphicFramePr>
            <a:graphicFrameLocks noGrp="1"/>
          </p:cNvGraphicFramePr>
          <p:nvPr>
            <p:ph sz="quarter" idx="10"/>
          </p:nvPr>
        </p:nvGraphicFramePr>
        <p:xfrm>
          <a:off x="588263" y="1086308"/>
          <a:ext cx="11432586" cy="5151120"/>
        </p:xfrm>
        <a:graphic>
          <a:graphicData uri="http://schemas.openxmlformats.org/drawingml/2006/table">
            <a:tbl>
              <a:tblPr firstRow="1" bandRow="1">
                <a:tableStyleId>{7E9639D4-E3E2-4D34-9284-5A2195B3D0D7}</a:tableStyleId>
              </a:tblPr>
              <a:tblGrid>
                <a:gridCol w="2252706">
                  <a:extLst>
                    <a:ext uri="{9D8B030D-6E8A-4147-A177-3AD203B41FA5}">
                      <a16:colId xmlns:a16="http://schemas.microsoft.com/office/drawing/2014/main" val="2221628033"/>
                    </a:ext>
                  </a:extLst>
                </a:gridCol>
                <a:gridCol w="4476011">
                  <a:extLst>
                    <a:ext uri="{9D8B030D-6E8A-4147-A177-3AD203B41FA5}">
                      <a16:colId xmlns:a16="http://schemas.microsoft.com/office/drawing/2014/main" val="3252419471"/>
                    </a:ext>
                  </a:extLst>
                </a:gridCol>
                <a:gridCol w="2101091">
                  <a:extLst>
                    <a:ext uri="{9D8B030D-6E8A-4147-A177-3AD203B41FA5}">
                      <a16:colId xmlns:a16="http://schemas.microsoft.com/office/drawing/2014/main" val="2974448219"/>
                    </a:ext>
                  </a:extLst>
                </a:gridCol>
                <a:gridCol w="2602778">
                  <a:extLst>
                    <a:ext uri="{9D8B030D-6E8A-4147-A177-3AD203B41FA5}">
                      <a16:colId xmlns:a16="http://schemas.microsoft.com/office/drawing/2014/main" val="855966447"/>
                    </a:ext>
                  </a:extLst>
                </a:gridCol>
              </a:tblGrid>
              <a:tr h="437539">
                <a:tc>
                  <a:txBody>
                    <a:bodyPr/>
                    <a:lstStyle/>
                    <a:p>
                      <a:r>
                        <a:rPr lang="en-US" sz="2400" dirty="0"/>
                        <a:t>Resource</a:t>
                      </a:r>
                    </a:p>
                  </a:txBody>
                  <a:tcPr anchor="b">
                    <a:solidFill>
                      <a:srgbClr val="474875"/>
                    </a:solidFill>
                  </a:tcPr>
                </a:tc>
                <a:tc>
                  <a:txBody>
                    <a:bodyPr/>
                    <a:lstStyle/>
                    <a:p>
                      <a:r>
                        <a:rPr lang="en-US" sz="2400" dirty="0"/>
                        <a:t>Actions</a:t>
                      </a:r>
                    </a:p>
                  </a:txBody>
                  <a:tcPr anchor="b">
                    <a:solidFill>
                      <a:srgbClr val="474875"/>
                    </a:solidFill>
                  </a:tcPr>
                </a:tc>
                <a:tc>
                  <a:txBody>
                    <a:bodyPr/>
                    <a:lstStyle/>
                    <a:p>
                      <a:r>
                        <a:rPr lang="en-US" sz="2400" dirty="0"/>
                        <a:t>User delegated?</a:t>
                      </a:r>
                    </a:p>
                  </a:txBody>
                  <a:tcPr anchor="b">
                    <a:solidFill>
                      <a:srgbClr val="474875"/>
                    </a:solidFill>
                  </a:tcPr>
                </a:tc>
                <a:tc>
                  <a:txBody>
                    <a:bodyPr/>
                    <a:lstStyle/>
                    <a:p>
                      <a:r>
                        <a:rPr lang="en-US" sz="2400" dirty="0"/>
                        <a:t>App permissions?</a:t>
                      </a:r>
                    </a:p>
                  </a:txBody>
                  <a:tcPr anchor="b">
                    <a:solidFill>
                      <a:srgbClr val="474875"/>
                    </a:solidFill>
                  </a:tcPr>
                </a:tc>
                <a:extLst>
                  <a:ext uri="{0D108BD9-81ED-4DB2-BD59-A6C34878D82A}">
                    <a16:rowId xmlns:a16="http://schemas.microsoft.com/office/drawing/2014/main" val="1695621566"/>
                  </a:ext>
                </a:extLst>
              </a:tr>
              <a:tr h="979290">
                <a:tc>
                  <a:txBody>
                    <a:bodyPr/>
                    <a:lstStyle/>
                    <a:p>
                      <a:r>
                        <a:rPr lang="en-US" sz="2000" b="1">
                          <a:solidFill>
                            <a:schemeClr val="accent5"/>
                          </a:solidFill>
                        </a:rPr>
                        <a:t>Channel message</a:t>
                      </a:r>
                    </a:p>
                  </a:txBody>
                  <a:tcPr/>
                </a:tc>
                <a:tc>
                  <a:txBody>
                    <a:bodyPr/>
                    <a:lstStyle/>
                    <a:p>
                      <a:r>
                        <a:rPr lang="en-US" sz="2000" dirty="0">
                          <a:solidFill>
                            <a:schemeClr val="accent5"/>
                          </a:solidFill>
                        </a:rPr>
                        <a:t>Read messages and replies</a:t>
                      </a:r>
                    </a:p>
                    <a:p>
                      <a:r>
                        <a:rPr lang="en-US" sz="2000" dirty="0">
                          <a:solidFill>
                            <a:schemeClr val="accent5"/>
                          </a:solidFill>
                        </a:rPr>
                        <a:t>Send</a:t>
                      </a:r>
                    </a:p>
                    <a:p>
                      <a:r>
                        <a:rPr lang="en-US" sz="2000" dirty="0">
                          <a:solidFill>
                            <a:schemeClr val="accent5"/>
                          </a:solidFill>
                        </a:rPr>
                        <a:t>Filter by date</a:t>
                      </a:r>
                    </a:p>
                    <a:p>
                      <a:r>
                        <a:rPr lang="en-US" sz="2000" dirty="0">
                          <a:solidFill>
                            <a:schemeClr val="accent5"/>
                          </a:solidFill>
                        </a:rPr>
                        <a:t>Notification/webhook (tenant-wide)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Notification/webhook (one channel)</a:t>
                      </a:r>
                    </a:p>
                  </a:txBody>
                  <a:tcPr/>
                </a:tc>
                <a:tc>
                  <a:txBody>
                    <a:bodyPr/>
                    <a:lstStyle/>
                    <a:p>
                      <a:r>
                        <a:rPr lang="en-US" sz="2000" dirty="0">
                          <a:solidFill>
                            <a:schemeClr val="accent5"/>
                          </a:solidFill>
                        </a:rPr>
                        <a:t>Done</a:t>
                      </a:r>
                    </a:p>
                    <a:p>
                      <a:r>
                        <a:rPr lang="en-US" sz="2000" dirty="0">
                          <a:solidFill>
                            <a:schemeClr val="accent5"/>
                          </a:solidFill>
                        </a:rPr>
                        <a:t>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Done</a:t>
                      </a:r>
                    </a:p>
                    <a:p>
                      <a:r>
                        <a:rPr lang="en-US" sz="2000" dirty="0">
                          <a:solidFill>
                            <a:schemeClr val="accent5"/>
                          </a:solidFill>
                        </a:rPr>
                        <a:t>Planned</a:t>
                      </a:r>
                    </a:p>
                    <a:p>
                      <a:r>
                        <a:rPr lang="en-US" sz="2000" dirty="0">
                          <a:solidFill>
                            <a:schemeClr val="accent5"/>
                          </a:solidFill>
                        </a:rPr>
                        <a:t>Planned</a:t>
                      </a:r>
                    </a:p>
                  </a:txBody>
                  <a:tcPr/>
                </a:tc>
                <a:tc>
                  <a:txBody>
                    <a:bodyPr/>
                    <a:lstStyle/>
                    <a:p>
                      <a:r>
                        <a:rPr lang="en-US" sz="2000" dirty="0">
                          <a:solidFill>
                            <a:schemeClr val="accent5"/>
                          </a:solidFill>
                        </a:rPr>
                        <a:t>Done</a:t>
                      </a:r>
                    </a:p>
                    <a:p>
                      <a:r>
                        <a:rPr lang="en-US" sz="2000" dirty="0">
                          <a:solidFill>
                            <a:schemeClr val="accent5"/>
                          </a:solidFill>
                        </a:rPr>
                        <a:t>Done: install a bot</a:t>
                      </a:r>
                    </a:p>
                    <a:p>
                      <a:r>
                        <a:rPr lang="en-US" sz="2000" dirty="0">
                          <a:solidFill>
                            <a:schemeClr val="accent5"/>
                          </a:solidFill>
                        </a:rPr>
                        <a:t>Done</a:t>
                      </a:r>
                    </a:p>
                    <a:p>
                      <a:r>
                        <a:rPr lang="en-US" sz="2000" dirty="0">
                          <a:solidFill>
                            <a:schemeClr val="accent5"/>
                          </a:solidFill>
                        </a:rPr>
                        <a:t>Planned</a:t>
                      </a:r>
                    </a:p>
                    <a:p>
                      <a:r>
                        <a:rPr lang="en-US" sz="2000" dirty="0">
                          <a:solidFill>
                            <a:schemeClr val="accent5"/>
                          </a:solidFill>
                        </a:rPr>
                        <a:t>Planned</a:t>
                      </a:r>
                    </a:p>
                  </a:txBody>
                  <a:tcPr/>
                </a:tc>
                <a:extLst>
                  <a:ext uri="{0D108BD9-81ED-4DB2-BD59-A6C34878D82A}">
                    <a16:rowId xmlns:a16="http://schemas.microsoft.com/office/drawing/2014/main" val="879266724"/>
                  </a:ext>
                </a:extLst>
              </a:tr>
              <a:tr h="45246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a:solidFill>
                            <a:schemeClr val="accent5"/>
                          </a:solidFill>
                        </a:rPr>
                        <a:t>Images in messages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Read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Done</a:t>
                      </a:r>
                    </a:p>
                  </a:txBody>
                  <a:tcPr/>
                </a:tc>
                <a:tc>
                  <a:txBody>
                    <a:bodyPr/>
                    <a:lstStyle/>
                    <a:p>
                      <a:r>
                        <a:rPr lang="en-US" sz="2000" dirty="0">
                          <a:solidFill>
                            <a:schemeClr val="accent5"/>
                          </a:solidFill>
                        </a:rPr>
                        <a:t>Done</a:t>
                      </a:r>
                    </a:p>
                  </a:txBody>
                  <a:tcPr/>
                </a:tc>
                <a:extLst>
                  <a:ext uri="{0D108BD9-81ED-4DB2-BD59-A6C34878D82A}">
                    <a16:rowId xmlns:a16="http://schemas.microsoft.com/office/drawing/2014/main" val="502202326"/>
                  </a:ext>
                </a:extLst>
              </a:tr>
              <a:tr h="45246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solidFill>
                            <a:schemeClr val="accent5"/>
                          </a:solidFill>
                        </a:rPr>
                        <a:t>1-1 / Group chat message</a:t>
                      </a:r>
                    </a:p>
                  </a:txBody>
                  <a:tcPr/>
                </a:tc>
                <a:tc>
                  <a:txBody>
                    <a:bodyPr/>
                    <a:lstStyle/>
                    <a:p>
                      <a:r>
                        <a:rPr lang="en-US" sz="2000" dirty="0">
                          <a:solidFill>
                            <a:schemeClr val="accent5"/>
                          </a:solidFill>
                        </a:rPr>
                        <a:t>Read</a:t>
                      </a:r>
                    </a:p>
                    <a:p>
                      <a:r>
                        <a:rPr lang="en-US" sz="2000" dirty="0">
                          <a:solidFill>
                            <a:schemeClr val="accent5"/>
                          </a:solidFill>
                        </a:rPr>
                        <a:t>Send</a:t>
                      </a:r>
                    </a:p>
                    <a:p>
                      <a:r>
                        <a:rPr lang="en-US" sz="2000" dirty="0">
                          <a:solidFill>
                            <a:schemeClr val="accent5"/>
                          </a:solidFill>
                        </a:rPr>
                        <a:t>Filter by date</a:t>
                      </a:r>
                    </a:p>
                    <a:p>
                      <a:r>
                        <a:rPr lang="en-US" sz="2000" dirty="0">
                          <a:solidFill>
                            <a:schemeClr val="accent5"/>
                          </a:solidFill>
                        </a:rPr>
                        <a:t>Notification/webhook (tenant-wide)</a:t>
                      </a:r>
                    </a:p>
                  </a:txBody>
                  <a:tcPr/>
                </a:tc>
                <a:tc>
                  <a:txBody>
                    <a:bodyPr/>
                    <a:lstStyle/>
                    <a:p>
                      <a:r>
                        <a:rPr lang="en-US" sz="2000" dirty="0">
                          <a:solidFill>
                            <a:schemeClr val="accent5"/>
                          </a:solidFill>
                        </a:rPr>
                        <a:t>Done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Not soon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Planned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Planned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Planned</a:t>
                      </a:r>
                    </a:p>
                    <a:p>
                      <a:r>
                        <a:rPr lang="en-US" sz="2000" dirty="0">
                          <a:solidFill>
                            <a:schemeClr val="accent5"/>
                          </a:solidFill>
                        </a:rPr>
                        <a:t>Done: install a bot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Planned</a:t>
                      </a:r>
                    </a:p>
                    <a:p>
                      <a:r>
                        <a:rPr lang="en-US" sz="2000" dirty="0">
                          <a:solidFill>
                            <a:schemeClr val="accent5"/>
                          </a:solidFill>
                        </a:rPr>
                        <a:t>Planned</a:t>
                      </a:r>
                    </a:p>
                  </a:txBody>
                  <a:tcPr/>
                </a:tc>
                <a:extLst>
                  <a:ext uri="{0D108BD9-81ED-4DB2-BD59-A6C34878D82A}">
                    <a16:rowId xmlns:a16="http://schemas.microsoft.com/office/drawing/2014/main" val="3323855961"/>
                  </a:ext>
                </a:extLst>
              </a:tr>
              <a:tr h="452466">
                <a:tc>
                  <a:txBody>
                    <a:bodyPr/>
                    <a:lstStyle/>
                    <a:p>
                      <a:r>
                        <a:rPr lang="en-US" sz="2000" b="1" dirty="0">
                          <a:solidFill>
                            <a:schemeClr val="accent5"/>
                          </a:solidFill>
                        </a:rPr>
                        <a:t>1-1 / Group chat membership</a:t>
                      </a:r>
                    </a:p>
                  </a:txBody>
                  <a:tcPr/>
                </a:tc>
                <a:tc>
                  <a:txBody>
                    <a:bodyPr/>
                    <a:lstStyle/>
                    <a:p>
                      <a:r>
                        <a:rPr lang="en-US" sz="2000" dirty="0">
                          <a:solidFill>
                            <a:schemeClr val="accent5"/>
                          </a:solidFill>
                        </a:rPr>
                        <a:t>Read members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Done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accent5"/>
                          </a:solidFill>
                        </a:rPr>
                        <a:t>Done</a:t>
                      </a:r>
                    </a:p>
                  </a:txBody>
                  <a:tcPr/>
                </a:tc>
                <a:extLst>
                  <a:ext uri="{0D108BD9-81ED-4DB2-BD59-A6C34878D82A}">
                    <a16:rowId xmlns:a16="http://schemas.microsoft.com/office/drawing/2014/main" val="12906671"/>
                  </a:ext>
                </a:extLst>
              </a:tr>
            </a:tbl>
          </a:graphicData>
        </a:graphic>
      </p:graphicFrame>
      <p:grpSp>
        <p:nvGrpSpPr>
          <p:cNvPr id="9" name="Group 8">
            <a:extLst>
              <a:ext uri="{FF2B5EF4-FFF2-40B4-BE49-F238E27FC236}">
                <a16:creationId xmlns:a16="http://schemas.microsoft.com/office/drawing/2014/main" id="{6CFDFF4B-CA3F-4E6B-8C09-CAA3BAEFC6C8}"/>
              </a:ext>
            </a:extLst>
          </p:cNvPr>
          <p:cNvGrpSpPr/>
          <p:nvPr/>
        </p:nvGrpSpPr>
        <p:grpSpPr>
          <a:xfrm>
            <a:off x="10410437" y="125491"/>
            <a:ext cx="1610412" cy="457200"/>
            <a:chOff x="161118" y="6268388"/>
            <a:chExt cx="1610412" cy="457200"/>
          </a:xfrm>
        </p:grpSpPr>
        <p:sp>
          <p:nvSpPr>
            <p:cNvPr id="6" name="Rectangle 5">
              <a:extLst>
                <a:ext uri="{FF2B5EF4-FFF2-40B4-BE49-F238E27FC236}">
                  <a16:creationId xmlns:a16="http://schemas.microsoft.com/office/drawing/2014/main" id="{77C5D185-FC04-4908-B97C-8D0A95764933}"/>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620ADB8-7A82-4934-A55C-FABBCE8991F8}"/>
                </a:ext>
              </a:extLst>
            </p:cNvPr>
            <p:cNvSpPr>
              <a:spLocks noChangeAspect="1"/>
            </p:cNvSpPr>
            <p:nvPr/>
          </p:nvSpPr>
          <p:spPr bwMode="auto">
            <a:xfrm>
              <a:off x="737724"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6D1CD0D4-D7B5-4784-BC2E-0A8871C9DFBE}"/>
                </a:ext>
              </a:extLst>
            </p:cNvPr>
            <p:cNvSpPr>
              <a:spLocks noChangeAspect="1"/>
            </p:cNvSpPr>
            <p:nvPr/>
          </p:nvSpPr>
          <p:spPr bwMode="auto">
            <a:xfrm>
              <a:off x="1314330"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592D1353-EEA1-4FA2-B946-04D739017526}"/>
              </a:ext>
            </a:extLst>
          </p:cNvPr>
          <p:cNvGrpSpPr/>
          <p:nvPr/>
        </p:nvGrpSpPr>
        <p:grpSpPr>
          <a:xfrm>
            <a:off x="8510954" y="2243579"/>
            <a:ext cx="3256721" cy="2660611"/>
            <a:chOff x="8510954" y="2243579"/>
            <a:chExt cx="3256721" cy="2660611"/>
          </a:xfrm>
        </p:grpSpPr>
        <p:sp>
          <p:nvSpPr>
            <p:cNvPr id="11" name="Rectangle 10">
              <a:extLst>
                <a:ext uri="{FF2B5EF4-FFF2-40B4-BE49-F238E27FC236}">
                  <a16:creationId xmlns:a16="http://schemas.microsoft.com/office/drawing/2014/main" id="{29A25D9E-5CF9-4D4B-BCA7-51374D2A8549}"/>
                </a:ext>
              </a:extLst>
            </p:cNvPr>
            <p:cNvSpPr/>
            <p:nvPr/>
          </p:nvSpPr>
          <p:spPr bwMode="auto">
            <a:xfrm>
              <a:off x="9429828" y="2243579"/>
              <a:ext cx="2337847" cy="348792"/>
            </a:xfrm>
            <a:prstGeom prst="rect">
              <a:avLst/>
            </a:prstGeom>
            <a:noFill/>
            <a:ln w="28575" cap="flat" cmpd="sng" algn="ctr">
              <a:solidFill>
                <a:srgbClr val="47487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6B8FA7C1-B494-4326-8045-EF2DAFDAE684}"/>
                </a:ext>
              </a:extLst>
            </p:cNvPr>
            <p:cNvCxnSpPr>
              <a:cxnSpLocks/>
            </p:cNvCxnSpPr>
            <p:nvPr/>
          </p:nvCxnSpPr>
          <p:spPr>
            <a:xfrm>
              <a:off x="8510954" y="2417975"/>
              <a:ext cx="918874" cy="0"/>
            </a:xfrm>
            <a:prstGeom prst="straightConnector1">
              <a:avLst/>
            </a:prstGeom>
            <a:ln w="38100">
              <a:solidFill>
                <a:srgbClr val="47487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B554D1-E4C6-485F-B735-11C2593B2157}"/>
                </a:ext>
              </a:extLst>
            </p:cNvPr>
            <p:cNvSpPr/>
            <p:nvPr/>
          </p:nvSpPr>
          <p:spPr bwMode="auto">
            <a:xfrm>
              <a:off x="9429827" y="4555398"/>
              <a:ext cx="2337847" cy="348792"/>
            </a:xfrm>
            <a:prstGeom prst="rect">
              <a:avLst/>
            </a:prstGeom>
            <a:noFill/>
            <a:ln w="28575" cap="flat" cmpd="sng" algn="ctr">
              <a:solidFill>
                <a:srgbClr val="47487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28F3A86-A2A4-48D5-BD8D-4E2B011A1D8C}"/>
                </a:ext>
              </a:extLst>
            </p:cNvPr>
            <p:cNvCxnSpPr>
              <a:cxnSpLocks/>
            </p:cNvCxnSpPr>
            <p:nvPr/>
          </p:nvCxnSpPr>
          <p:spPr>
            <a:xfrm>
              <a:off x="8510954" y="4726651"/>
              <a:ext cx="918873" cy="0"/>
            </a:xfrm>
            <a:prstGeom prst="straightConnector1">
              <a:avLst/>
            </a:prstGeom>
            <a:ln w="38100">
              <a:solidFill>
                <a:srgbClr val="47487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99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FA95-0633-42D4-844B-8CB2F3FC7434}"/>
              </a:ext>
            </a:extLst>
          </p:cNvPr>
          <p:cNvSpPr>
            <a:spLocks noGrp="1"/>
          </p:cNvSpPr>
          <p:nvPr>
            <p:ph type="title"/>
          </p:nvPr>
        </p:nvSpPr>
        <p:spPr/>
        <p:txBody>
          <a:bodyPr/>
          <a:lstStyle/>
          <a:p>
            <a:r>
              <a:rPr lang="en-US" dirty="0"/>
              <a:t>Future Investments</a:t>
            </a:r>
          </a:p>
        </p:txBody>
      </p:sp>
      <p:sp>
        <p:nvSpPr>
          <p:cNvPr id="3" name="Content Placeholder 2">
            <a:extLst>
              <a:ext uri="{FF2B5EF4-FFF2-40B4-BE49-F238E27FC236}">
                <a16:creationId xmlns:a16="http://schemas.microsoft.com/office/drawing/2014/main" id="{F19EB09A-004F-4E5D-98B2-E778F76B773C}"/>
              </a:ext>
            </a:extLst>
          </p:cNvPr>
          <p:cNvSpPr>
            <a:spLocks noGrp="1"/>
          </p:cNvSpPr>
          <p:nvPr>
            <p:ph sz="quarter" idx="10"/>
          </p:nvPr>
        </p:nvSpPr>
        <p:spPr>
          <a:xfrm>
            <a:off x="584200" y="1435100"/>
            <a:ext cx="11018838" cy="4641271"/>
          </a:xfrm>
        </p:spPr>
        <p:txBody>
          <a:bodyPr/>
          <a:lstStyle/>
          <a:p>
            <a:pPr marL="0" indent="0">
              <a:buNone/>
            </a:pPr>
            <a:r>
              <a:rPr lang="en-US" dirty="0"/>
              <a:t>Sending chat messages with embedded images</a:t>
            </a:r>
          </a:p>
          <a:p>
            <a:pPr marL="0" indent="0">
              <a:buNone/>
            </a:pPr>
            <a:r>
              <a:rPr lang="en-US" dirty="0"/>
              <a:t>Notification/webhook for all chats for a single user</a:t>
            </a:r>
          </a:p>
          <a:p>
            <a:pPr marL="0" indent="0">
              <a:buNone/>
            </a:pPr>
            <a:r>
              <a:rPr lang="en-US" dirty="0"/>
              <a:t>Add/remove members to 1:1 and group chats</a:t>
            </a:r>
          </a:p>
          <a:p>
            <a:pPr marL="0" indent="0">
              <a:buNone/>
            </a:pPr>
            <a:endParaRPr lang="en-US" dirty="0"/>
          </a:p>
          <a:p>
            <a:pPr marL="0" indent="0">
              <a:buNone/>
            </a:pPr>
            <a:r>
              <a:rPr lang="en-US" dirty="0"/>
              <a:t>Other APIs</a:t>
            </a:r>
          </a:p>
          <a:p>
            <a:pPr marL="228600" lvl="1" indent="0">
              <a:buNone/>
            </a:pPr>
            <a:r>
              <a:rPr lang="en-US" dirty="0"/>
              <a:t>Presence</a:t>
            </a:r>
          </a:p>
          <a:p>
            <a:pPr marL="228600" lvl="1" indent="0">
              <a:buNone/>
            </a:pPr>
            <a:r>
              <a:rPr lang="en-US" dirty="0"/>
              <a:t>Calling and Meeting GA</a:t>
            </a:r>
          </a:p>
          <a:p>
            <a:pPr marL="228600" lvl="1" indent="0">
              <a:buNone/>
            </a:pPr>
            <a:r>
              <a:rPr lang="en-US" dirty="0"/>
              <a:t>Meeting recording stream and transcription</a:t>
            </a:r>
          </a:p>
          <a:p>
            <a:pPr marL="0" indent="0">
              <a:buNone/>
            </a:pPr>
            <a:endParaRPr lang="en-US" dirty="0"/>
          </a:p>
          <a:p>
            <a:pPr marL="0" indent="0">
              <a:buNone/>
            </a:pPr>
            <a:r>
              <a:rPr lang="en-US" dirty="0"/>
              <a:t>Feedback on these or other APIs? </a:t>
            </a:r>
            <a:r>
              <a:rPr lang="en-US" sz="2400" dirty="0">
                <a:hlinkClick r:id="rId2"/>
              </a:rPr>
              <a:t>https://microsoftteams.uservoice.com</a:t>
            </a:r>
            <a:r>
              <a:rPr lang="en-US" dirty="0"/>
              <a:t> </a:t>
            </a:r>
          </a:p>
        </p:txBody>
      </p:sp>
    </p:spTree>
    <p:extLst>
      <p:ext uri="{BB962C8B-B14F-4D97-AF65-F5344CB8AC3E}">
        <p14:creationId xmlns:p14="http://schemas.microsoft.com/office/powerpoint/2010/main" val="38552681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A7CA-29AA-4350-943E-13E8A01BA0C1}"/>
              </a:ext>
            </a:extLst>
          </p:cNvPr>
          <p:cNvSpPr>
            <a:spLocks noGrp="1"/>
          </p:cNvSpPr>
          <p:nvPr>
            <p:ph type="title"/>
          </p:nvPr>
        </p:nvSpPr>
        <p:spPr>
          <a:xfrm>
            <a:off x="588263" y="457200"/>
            <a:ext cx="11018520" cy="1107996"/>
          </a:xfrm>
        </p:spPr>
        <p:txBody>
          <a:bodyPr/>
          <a:lstStyle/>
          <a:p>
            <a:r>
              <a:rPr lang="en-US"/>
              <a:t>Get started today: </a:t>
            </a:r>
            <a:r>
              <a:rPr lang="en-US">
                <a:solidFill>
                  <a:srgbClr val="1A1A1A"/>
                </a:solidFill>
                <a:hlinkClick r:id="rId3"/>
              </a:rPr>
              <a:t>https://graph.microsoft.com</a:t>
            </a:r>
            <a:br>
              <a:rPr lang="en-US">
                <a:solidFill>
                  <a:srgbClr val="1A1A1A"/>
                </a:solidFill>
              </a:rPr>
            </a:br>
            <a:endParaRPr lang="en-US"/>
          </a:p>
        </p:txBody>
      </p:sp>
      <p:sp>
        <p:nvSpPr>
          <p:cNvPr id="6" name="Text Placeholder 5">
            <a:extLst>
              <a:ext uri="{FF2B5EF4-FFF2-40B4-BE49-F238E27FC236}">
                <a16:creationId xmlns:a16="http://schemas.microsoft.com/office/drawing/2014/main" id="{54349408-C177-4172-B9D7-3443EFE7E8E2}"/>
              </a:ext>
            </a:extLst>
          </p:cNvPr>
          <p:cNvSpPr>
            <a:spLocks noGrp="1"/>
          </p:cNvSpPr>
          <p:nvPr>
            <p:ph type="body" sz="quarter" idx="10"/>
          </p:nvPr>
        </p:nvSpPr>
        <p:spPr>
          <a:xfrm>
            <a:off x="586390" y="1434370"/>
            <a:ext cx="11018520" cy="4481227"/>
          </a:xfrm>
        </p:spPr>
        <p:txBody>
          <a:bodyPr/>
          <a:lstStyle/>
          <a:p>
            <a:r>
              <a:rPr lang="en-US" b="1">
                <a:gradFill>
                  <a:gsLst>
                    <a:gs pos="2917">
                      <a:schemeClr val="tx1"/>
                    </a:gs>
                    <a:gs pos="30000">
                      <a:schemeClr val="tx1"/>
                    </a:gs>
                  </a:gsLst>
                  <a:lin ang="5400000" scaled="0"/>
                </a:gradFill>
              </a:rPr>
              <a:t>Docs</a:t>
            </a:r>
            <a:r>
              <a:rPr lang="en-US">
                <a:gradFill>
                  <a:gsLst>
                    <a:gs pos="2917">
                      <a:schemeClr val="tx1"/>
                    </a:gs>
                    <a:gs pos="30000">
                      <a:schemeClr val="tx1"/>
                    </a:gs>
                  </a:gsLst>
                  <a:lin ang="5400000" scaled="0"/>
                </a:gradFill>
              </a:rPr>
              <a:t>: </a:t>
            </a:r>
            <a:r>
              <a:rPr lang="en-US">
                <a:gradFill>
                  <a:gsLst>
                    <a:gs pos="2917">
                      <a:schemeClr val="tx1"/>
                    </a:gs>
                    <a:gs pos="30000">
                      <a:schemeClr val="tx1"/>
                    </a:gs>
                  </a:gsLst>
                  <a:lin ang="5400000" scaled="0"/>
                </a:gradFill>
                <a:hlinkClick r:id="rId4"/>
              </a:rPr>
              <a:t>https://aka.ms/teamsgraph/v1</a:t>
            </a:r>
            <a:r>
              <a:rPr lang="en-US">
                <a:gradFill>
                  <a:gsLst>
                    <a:gs pos="2917">
                      <a:schemeClr val="tx1"/>
                    </a:gs>
                    <a:gs pos="30000">
                      <a:schemeClr val="tx1"/>
                    </a:gs>
                  </a:gsLst>
                  <a:lin ang="5400000" scaled="0"/>
                </a:gradFill>
              </a:rPr>
              <a:t> </a:t>
            </a:r>
          </a:p>
          <a:p>
            <a:endParaRPr lang="en-US">
              <a:gradFill>
                <a:gsLst>
                  <a:gs pos="2917">
                    <a:schemeClr val="tx1"/>
                  </a:gs>
                  <a:gs pos="30000">
                    <a:schemeClr val="tx1"/>
                  </a:gs>
                </a:gsLst>
                <a:lin ang="5400000" scaled="0"/>
              </a:gradFill>
            </a:endParaRPr>
          </a:p>
          <a:p>
            <a:r>
              <a:rPr lang="en-US" b="1">
                <a:gradFill>
                  <a:gsLst>
                    <a:gs pos="2917">
                      <a:schemeClr val="tx1"/>
                    </a:gs>
                    <a:gs pos="30000">
                      <a:schemeClr val="tx1"/>
                    </a:gs>
                  </a:gsLst>
                  <a:lin ang="5400000" scaled="0"/>
                </a:gradFill>
              </a:rPr>
              <a:t>Samples</a:t>
            </a:r>
            <a:r>
              <a:rPr lang="en-US">
                <a:gradFill>
                  <a:gsLst>
                    <a:gs pos="2917">
                      <a:schemeClr val="tx1"/>
                    </a:gs>
                    <a:gs pos="30000">
                      <a:schemeClr val="tx1"/>
                    </a:gs>
                  </a:gsLst>
                  <a:lin ang="5400000" scaled="0"/>
                </a:gradFill>
              </a:rPr>
              <a:t>: </a:t>
            </a:r>
            <a:r>
              <a:rPr lang="en-US">
                <a:gradFill>
                  <a:gsLst>
                    <a:gs pos="2917">
                      <a:schemeClr val="tx1"/>
                    </a:gs>
                    <a:gs pos="30000">
                      <a:schemeClr val="tx1"/>
                    </a:gs>
                  </a:gsLst>
                  <a:lin ang="5400000" scaled="0"/>
                </a:gradFill>
                <a:hlinkClick r:id="rId5"/>
              </a:rPr>
              <a:t>https://github.com/microsoftgraph/contoso-airlines-teams-sample</a:t>
            </a:r>
            <a:r>
              <a:rPr lang="en-US">
                <a:gradFill>
                  <a:gsLst>
                    <a:gs pos="2917">
                      <a:schemeClr val="tx1"/>
                    </a:gs>
                    <a:gs pos="30000">
                      <a:schemeClr val="tx1"/>
                    </a:gs>
                  </a:gsLst>
                  <a:lin ang="5400000" scaled="0"/>
                </a:gradFill>
              </a:rPr>
              <a:t> </a:t>
            </a:r>
          </a:p>
          <a:p>
            <a:endParaRPr lang="en-US">
              <a:gradFill>
                <a:gsLst>
                  <a:gs pos="2917">
                    <a:schemeClr val="tx1"/>
                  </a:gs>
                  <a:gs pos="30000">
                    <a:schemeClr val="tx1"/>
                  </a:gs>
                </a:gsLst>
                <a:lin ang="5400000" scaled="0"/>
              </a:gradFill>
            </a:endParaRPr>
          </a:p>
          <a:p>
            <a:r>
              <a:rPr lang="en-US">
                <a:gradFill>
                  <a:gsLst>
                    <a:gs pos="2917">
                      <a:schemeClr val="tx1"/>
                    </a:gs>
                    <a:gs pos="30000">
                      <a:schemeClr val="tx1"/>
                    </a:gs>
                  </a:gsLst>
                  <a:lin ang="5400000" scaled="0"/>
                </a:gradFill>
              </a:rPr>
              <a:t>Feedback: </a:t>
            </a: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6"/>
              </a:rPr>
              <a:t>UserVoice</a:t>
            </a:r>
            <a:endParaRPr lang="en-US">
              <a:gradFill>
                <a:gsLst>
                  <a:gs pos="2917">
                    <a:schemeClr val="tx1"/>
                  </a:gs>
                  <a:gs pos="30000">
                    <a:schemeClr val="tx1"/>
                  </a:gs>
                </a:gsLst>
                <a:lin ang="5400000" scaled="0"/>
              </a:gradFill>
            </a:endParaRP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7"/>
              </a:rPr>
              <a:t>Stack Overflow</a:t>
            </a:r>
            <a:r>
              <a:rPr lang="en-US">
                <a:gradFill>
                  <a:gsLst>
                    <a:gs pos="2917">
                      <a:schemeClr val="tx1"/>
                    </a:gs>
                    <a:gs pos="30000">
                      <a:schemeClr val="tx1"/>
                    </a:gs>
                  </a:gsLst>
                  <a:lin ang="5400000" scaled="0"/>
                </a:gradFill>
              </a:rPr>
              <a:t> (</a:t>
            </a:r>
            <a:r>
              <a:rPr lang="en-US" b="1"/>
              <a:t>[</a:t>
            </a:r>
            <a:r>
              <a:rPr lang="en-US" b="1" err="1"/>
              <a:t>microsoft</a:t>
            </a:r>
            <a:r>
              <a:rPr lang="en-US" b="1"/>
              <a:t>-graph] [</a:t>
            </a:r>
            <a:r>
              <a:rPr lang="en-US" b="1" err="1"/>
              <a:t>microsoft</a:t>
            </a:r>
            <a:r>
              <a:rPr lang="en-US" b="1"/>
              <a:t>-teams])</a:t>
            </a:r>
            <a:endParaRPr lang="en-US" b="1">
              <a:gradFill>
                <a:gsLst>
                  <a:gs pos="2917">
                    <a:schemeClr val="tx1"/>
                  </a:gs>
                  <a:gs pos="30000">
                    <a:schemeClr val="tx1"/>
                  </a:gs>
                </a:gsLst>
                <a:lin ang="5400000" scaled="0"/>
              </a:gradFill>
            </a:endParaRP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8"/>
              </a:rPr>
              <a:t>mailto:TeamsGraph@microsoft.com</a:t>
            </a:r>
            <a:r>
              <a:rPr lang="en-US">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169025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AFCDF-D7C5-4963-A830-A1DEFCA5DD6E}"/>
              </a:ext>
            </a:extLst>
          </p:cNvPr>
          <p:cNvSpPr/>
          <p:nvPr/>
        </p:nvSpPr>
        <p:spPr bwMode="auto">
          <a:xfrm>
            <a:off x="0" y="0"/>
            <a:ext cx="12192000" cy="9227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B8F0C705-D81F-41BF-93F1-71500FD69D02}"/>
              </a:ext>
            </a:extLst>
          </p:cNvPr>
          <p:cNvGrpSpPr/>
          <p:nvPr/>
        </p:nvGrpSpPr>
        <p:grpSpPr>
          <a:xfrm>
            <a:off x="0" y="0"/>
            <a:ext cx="5776553" cy="922713"/>
            <a:chOff x="0" y="0"/>
            <a:chExt cx="5776553" cy="922713"/>
          </a:xfrm>
        </p:grpSpPr>
        <p:sp>
          <p:nvSpPr>
            <p:cNvPr id="3" name="Rectangle 2">
              <a:extLst>
                <a:ext uri="{FF2B5EF4-FFF2-40B4-BE49-F238E27FC236}">
                  <a16:creationId xmlns:a16="http://schemas.microsoft.com/office/drawing/2014/main" id="{248664E0-EBB2-48F6-8525-F9FC00C71C04}"/>
                </a:ext>
              </a:extLst>
            </p:cNvPr>
            <p:cNvSpPr/>
            <p:nvPr/>
          </p:nvSpPr>
          <p:spPr bwMode="auto">
            <a:xfrm>
              <a:off x="0" y="0"/>
              <a:ext cx="5096933" cy="9227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89DDE550-E270-4B42-BD06-DDAD92293BF6}"/>
                </a:ext>
              </a:extLst>
            </p:cNvPr>
            <p:cNvSpPr/>
            <p:nvPr/>
          </p:nvSpPr>
          <p:spPr bwMode="auto">
            <a:xfrm>
              <a:off x="4423149" y="0"/>
              <a:ext cx="1353404" cy="922713"/>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426425" y="98744"/>
            <a:ext cx="2100645" cy="758022"/>
          </a:xfrm>
        </p:spPr>
        <p:txBody>
          <a:bodyPr/>
          <a:lstStyle/>
          <a:p>
            <a:r>
              <a:rPr lang="en-US"/>
              <a:t>Next steps</a:t>
            </a:r>
          </a:p>
        </p:txBody>
      </p:sp>
      <p:sp>
        <p:nvSpPr>
          <p:cNvPr id="5" name="Text Placeholder 4"/>
          <p:cNvSpPr>
            <a:spLocks noGrp="1"/>
          </p:cNvSpPr>
          <p:nvPr>
            <p:ph type="body" sz="quarter" idx="4294967295"/>
          </p:nvPr>
        </p:nvSpPr>
        <p:spPr>
          <a:xfrm>
            <a:off x="426425" y="1544413"/>
            <a:ext cx="5510141" cy="3769173"/>
          </a:xfrm>
        </p:spPr>
        <p:txBody>
          <a:bodyPr/>
          <a:lstStyle/>
          <a:p>
            <a:pPr>
              <a:lnSpc>
                <a:spcPct val="100000"/>
              </a:lnSpc>
              <a:spcBef>
                <a:spcPts val="392"/>
              </a:spcBef>
            </a:pPr>
            <a:r>
              <a:rPr lang="en-US" sz="1961" b="1">
                <a:ln w="3175">
                  <a:noFill/>
                </a:ln>
                <a:solidFill>
                  <a:srgbClr val="2F2F2F"/>
                </a:solidFill>
                <a:latin typeface="Segoe UI Semibold" charset="0"/>
                <a:cs typeface="Segoe UI Semibold" charset="0"/>
              </a:rPr>
              <a:t>Get started</a:t>
            </a:r>
            <a:br>
              <a:rPr lang="en-US" sz="1961"/>
            </a:br>
            <a:r>
              <a:rPr lang="en-US" sz="1765"/>
              <a:t>Start using </a:t>
            </a:r>
            <a:r>
              <a:rPr lang="en-US" sz="1765">
                <a:solidFill>
                  <a:srgbClr val="5558AF"/>
                </a:solidFill>
                <a:latin typeface="+mj-lt"/>
                <a:hlinkClick r:id="rId3">
                  <a:extLst>
                    <a:ext uri="{A12FA001-AC4F-418D-AE19-62706E023703}">
                      <ahyp:hlinkClr xmlns:ahyp="http://schemas.microsoft.com/office/drawing/2018/hyperlinkcolor" val="tx"/>
                    </a:ext>
                  </a:extLst>
                </a:hlinkClick>
              </a:rPr>
              <a:t>Microsoft Teams</a:t>
            </a:r>
            <a:r>
              <a:rPr lang="en-US" sz="1765">
                <a:solidFill>
                  <a:srgbClr val="5558AF"/>
                </a:solidFill>
              </a:rPr>
              <a:t> </a:t>
            </a:r>
            <a:r>
              <a:rPr lang="en-US" sz="1765"/>
              <a:t>today</a:t>
            </a:r>
          </a:p>
          <a:p>
            <a:pPr>
              <a:lnSpc>
                <a:spcPct val="100000"/>
              </a:lnSpc>
              <a:spcBef>
                <a:spcPts val="392"/>
              </a:spcBef>
            </a:pPr>
            <a:r>
              <a:rPr lang="en-US" sz="1765"/>
              <a:t>Get technical with Microsoft Teams Development Education series</a:t>
            </a:r>
          </a:p>
          <a:p>
            <a:pPr>
              <a:lnSpc>
                <a:spcPct val="100000"/>
              </a:lnSpc>
              <a:spcBef>
                <a:spcPts val="392"/>
              </a:spcBef>
            </a:pPr>
            <a:r>
              <a:rPr lang="en-US" sz="1765"/>
              <a:t>Play with hands-on-labs</a:t>
            </a:r>
          </a:p>
          <a:p>
            <a:pPr>
              <a:lnSpc>
                <a:spcPct val="100000"/>
              </a:lnSpc>
              <a:spcBef>
                <a:spcPts val="392"/>
              </a:spcBef>
            </a:pPr>
            <a:r>
              <a:rPr lang="en-US" sz="1765"/>
              <a:t>Join the </a:t>
            </a:r>
            <a:r>
              <a:rPr lang="en-US" sz="1765">
                <a:hlinkClick r:id="rId4"/>
              </a:rPr>
              <a:t>Teamwork Solution Accelerator</a:t>
            </a:r>
            <a:r>
              <a:rPr lang="en-US" sz="1765"/>
              <a:t> for Partners</a:t>
            </a:r>
          </a:p>
          <a:p>
            <a:pPr>
              <a:lnSpc>
                <a:spcPct val="100000"/>
              </a:lnSpc>
              <a:spcBef>
                <a:spcPts val="392"/>
              </a:spcBef>
            </a:pPr>
            <a:br>
              <a:rPr lang="en-US" sz="1765" u="sng"/>
            </a:br>
            <a:r>
              <a:rPr lang="en-US" sz="1961" b="1">
                <a:ln w="3175">
                  <a:noFill/>
                </a:ln>
                <a:solidFill>
                  <a:srgbClr val="2F2F2F"/>
                </a:solidFill>
                <a:latin typeface="Segoe UI Semibold" charset="0"/>
                <a:cs typeface="Segoe UI Semibold" charset="0"/>
              </a:rPr>
              <a:t>Access resources &amp; support</a:t>
            </a:r>
            <a:br>
              <a:rPr lang="en-US" sz="2353"/>
            </a:br>
            <a:r>
              <a:rPr lang="en-US" sz="1765"/>
              <a:t>Get Teams deployment &amp; adoption support from</a:t>
            </a:r>
          </a:p>
          <a:p>
            <a:pPr marL="672290" lvl="1" indent="-219428">
              <a:lnSpc>
                <a:spcPct val="100000"/>
              </a:lnSpc>
              <a:spcBef>
                <a:spcPts val="392"/>
              </a:spcBef>
              <a:buClr>
                <a:schemeClr val="tx1"/>
              </a:buClr>
              <a:buFont typeface="Arial" panose="020B0604020202020204" pitchFamily="34" charset="0"/>
              <a:buChar char="•"/>
            </a:pPr>
            <a:r>
              <a:rPr lang="en-US" sz="1765">
                <a:solidFill>
                  <a:srgbClr val="5558AF"/>
                </a:solidFill>
                <a:latin typeface="+mj-lt"/>
                <a:hlinkClick r:id="rId5">
                  <a:extLst>
                    <a:ext uri="{A12FA001-AC4F-418D-AE19-62706E023703}">
                      <ahyp:hlinkClr xmlns:ahyp="http://schemas.microsoft.com/office/drawing/2018/hyperlinkcolor" val="tx"/>
                    </a:ext>
                  </a:extLst>
                </a:hlinkClick>
              </a:rPr>
              <a:t>FastTrack</a:t>
            </a:r>
            <a:r>
              <a:rPr lang="en-US" sz="1765">
                <a:solidFill>
                  <a:srgbClr val="5558AF"/>
                </a:solidFill>
                <a:latin typeface="+mj-lt"/>
              </a:rPr>
              <a:t> </a:t>
            </a:r>
          </a:p>
          <a:p>
            <a:pPr marL="672290" lvl="1" indent="-219428">
              <a:lnSpc>
                <a:spcPct val="100000"/>
              </a:lnSpc>
              <a:spcBef>
                <a:spcPts val="392"/>
              </a:spcBef>
              <a:buClr>
                <a:schemeClr val="tx1"/>
              </a:buClr>
              <a:buFont typeface="Arial" panose="020B0604020202020204" pitchFamily="34" charset="0"/>
              <a:buChar char="•"/>
            </a:pPr>
            <a:r>
              <a:rPr lang="en-US" sz="1765">
                <a:solidFill>
                  <a:srgbClr val="5558AF"/>
                </a:solidFill>
                <a:latin typeface="+mj-lt"/>
                <a:hlinkClick r:id="rId6">
                  <a:extLst>
                    <a:ext uri="{A12FA001-AC4F-418D-AE19-62706E023703}">
                      <ahyp:hlinkClr xmlns:ahyp="http://schemas.microsoft.com/office/drawing/2018/hyperlinkcolor" val="tx"/>
                    </a:ext>
                  </a:extLst>
                </a:hlinkClick>
              </a:rPr>
              <a:t>https://aka.ms/SuccessWithTeams</a:t>
            </a:r>
            <a:endParaRPr lang="en-US" sz="1765">
              <a:solidFill>
                <a:srgbClr val="5558AF"/>
              </a:solidFill>
              <a:latin typeface="+mj-lt"/>
            </a:endParaRPr>
          </a:p>
          <a:p>
            <a:pPr>
              <a:lnSpc>
                <a:spcPct val="100000"/>
              </a:lnSpc>
              <a:spcBef>
                <a:spcPts val="392"/>
              </a:spcBef>
            </a:pPr>
            <a:endParaRPr lang="en-US" sz="2353"/>
          </a:p>
        </p:txBody>
      </p:sp>
      <p:sp>
        <p:nvSpPr>
          <p:cNvPr id="6" name="Title 3">
            <a:extLst>
              <a:ext uri="{FF2B5EF4-FFF2-40B4-BE49-F238E27FC236}">
                <a16:creationId xmlns:a16="http://schemas.microsoft.com/office/drawing/2014/main" id="{F806BC0C-0E03-4E43-A046-8196D2C66599}"/>
              </a:ext>
            </a:extLst>
          </p:cNvPr>
          <p:cNvSpPr txBox="1">
            <a:spLocks/>
          </p:cNvSpPr>
          <p:nvPr/>
        </p:nvSpPr>
        <p:spPr>
          <a:xfrm>
            <a:off x="6255437" y="98744"/>
            <a:ext cx="2100645"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t>Resources</a:t>
            </a:r>
          </a:p>
        </p:txBody>
      </p:sp>
      <p:sp>
        <p:nvSpPr>
          <p:cNvPr id="7" name="TextBox 6">
            <a:extLst>
              <a:ext uri="{FF2B5EF4-FFF2-40B4-BE49-F238E27FC236}">
                <a16:creationId xmlns:a16="http://schemas.microsoft.com/office/drawing/2014/main" id="{7D4392B9-6654-4083-AC4E-BDA1236DAAFE}"/>
              </a:ext>
            </a:extLst>
          </p:cNvPr>
          <p:cNvSpPr txBox="1"/>
          <p:nvPr/>
        </p:nvSpPr>
        <p:spPr>
          <a:xfrm>
            <a:off x="6255436" y="1544413"/>
            <a:ext cx="5321395" cy="41549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Teamwork Solution Accelerator: </a:t>
            </a:r>
            <a:r>
              <a:rPr kumimoji="0" lang="en-US" sz="2000" b="0" i="0" u="sng" strike="noStrike" kern="1200" cap="none" spc="0" normalizeH="0" baseline="0" noProof="0">
                <a:ln>
                  <a:noFill/>
                </a:ln>
                <a:solidFill>
                  <a:srgbClr val="1A1A1A"/>
                </a:solidFill>
                <a:effectLst/>
                <a:uLnTx/>
                <a:uFillTx/>
                <a:latin typeface="Segoe UI Semibold"/>
                <a:ea typeface="+mn-ea"/>
                <a:cs typeface="+mn-cs"/>
                <a:hlinkClick r:id="rId7"/>
              </a:rPr>
              <a:t>https://aka.ms/TeamworkSolutionAccelerator</a:t>
            </a:r>
            <a:endParaRPr kumimoji="0" lang="en-US" sz="2000" b="0" i="0" u="sng" strike="noStrike" kern="1200" cap="none" spc="0" normalizeH="0" baseline="0" noProof="0">
              <a:ln>
                <a:noFill/>
              </a:ln>
              <a:solidFill>
                <a:srgbClr val="1A1A1A"/>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Teamwork Assessment Workshop: </a:t>
            </a:r>
            <a:r>
              <a:rPr kumimoji="0" lang="en-US" sz="2000" b="0" i="0" u="sng" strike="noStrike" kern="1200" cap="none" spc="0" normalizeH="0" baseline="0" noProof="0">
                <a:ln>
                  <a:noFill/>
                </a:ln>
                <a:solidFill>
                  <a:srgbClr val="0078D4"/>
                </a:solidFill>
                <a:effectLst/>
                <a:uLnTx/>
                <a:uFillTx/>
                <a:latin typeface="Segoe UI Semibold"/>
                <a:ea typeface="+mn-ea"/>
                <a:cs typeface="+mn-cs"/>
              </a:rPr>
              <a:t>aka.ms/</a:t>
            </a:r>
            <a:r>
              <a:rPr kumimoji="0" lang="en-US" sz="2000" b="0" i="0" u="sng" strike="noStrike" kern="1200" cap="none" spc="0" normalizeH="0" baseline="0" noProof="0" err="1">
                <a:ln>
                  <a:noFill/>
                </a:ln>
                <a:solidFill>
                  <a:srgbClr val="0078D4"/>
                </a:solidFill>
                <a:effectLst/>
                <a:uLnTx/>
                <a:uFillTx/>
                <a:latin typeface="Segoe UI Semibold"/>
                <a:ea typeface="+mn-ea"/>
                <a:cs typeface="+mn-cs"/>
              </a:rPr>
              <a:t>TeamworkAssessment</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Teams Dev center: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8"/>
              </a:rPr>
              <a:t>https://aka.ms/TeamsDeveloper</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Developer support: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rPr>
              <a:t>https://aka.ms/TeamsDevSupport</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Teams Dev docs: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0"/>
              </a:rPr>
              <a:t>https://aka.ms/TeamsDevDocs</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695497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55995" y="3526771"/>
            <a:ext cx="7454643" cy="112604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55995" y="4437825"/>
            <a:ext cx="60345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55995" y="2196898"/>
            <a:ext cx="1004619" cy="1114880"/>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03889" y="488"/>
            <a:ext cx="10288112" cy="6857026"/>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04923" y="487"/>
            <a:ext cx="7624071" cy="6857027"/>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a:xfrm>
            <a:off x="455995" y="882283"/>
            <a:ext cx="7454643" cy="91012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0" y="-678008"/>
            <a:ext cx="12192000" cy="588366"/>
          </a:xfrm>
          <a:prstGeom prst="rect">
            <a:avLst/>
          </a:prstGeom>
          <a:solidFill>
            <a:srgbClr val="FFFF00"/>
          </a:solidFill>
        </p:spPr>
        <p:txBody>
          <a:bodyPr wrap="square">
            <a:spAutoFit/>
          </a:bodyPr>
          <a:lstStyle/>
          <a:p>
            <a:r>
              <a:rPr lang="en-US" sz="1078" dirty="0">
                <a:solidFill>
                  <a:srgbClr val="2F2F2F"/>
                </a:solidFill>
                <a:latin typeface="Segoe UI"/>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55995" y="2920584"/>
            <a:ext cx="44821" cy="1344637"/>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Join Office 365 developer program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hlinkClick r:id="rId4"/>
              </a:rPr>
              <a:t>https://dev.office.com/devprogram</a:t>
            </a:r>
            <a:r>
              <a:rPr lang="en-US" sz="2353" dirty="0">
                <a:solidFill>
                  <a:srgbClr val="FFFFFF"/>
                </a:solidFill>
                <a:latin typeface="Segoe UI Semilight" panose="020B0402040204020203" pitchFamily="34" charset="0"/>
                <a:cs typeface="Segoe UI Semilight" panose="020B0402040204020203" pitchFamily="34" charset="0"/>
              </a:rPr>
              <a:t>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to leverage all resources for Office 365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55995" y="4434970"/>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55995" y="5321858"/>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Attend MVP led local community events to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55995" y="1936174"/>
            <a:ext cx="44821" cy="814661"/>
          </a:xfrm>
          <a:prstGeom prst="rect">
            <a:avLst/>
          </a:prstGeom>
          <a:solidFill>
            <a:schemeClr val="accent1"/>
          </a:solidFill>
        </p:spPr>
        <p:txBody>
          <a:bodyPr wrap="none" lIns="448212" anchor="ctr" anchorCtr="0">
            <a:noAutofit/>
          </a:bodyPr>
          <a:lstStyle/>
          <a:p>
            <a:pPr marL="0" lvl="1">
              <a:spcBef>
                <a:spcPts val="2941"/>
              </a:spcBef>
            </a:pPr>
            <a:r>
              <a:rPr lang="en-US" sz="2353" dirty="0">
                <a:solidFill>
                  <a:srgbClr val="FFFFFF"/>
                </a:solidFill>
                <a:latin typeface="Segoe UI Semilight" panose="020B0402040204020203" pitchFamily="34" charset="0"/>
                <a:cs typeface="Segoe UI Semilight" panose="020B0402040204020203" pitchFamily="34" charset="0"/>
              </a:rPr>
              <a:t>Share your feedback on Bootcamp at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hlinkClick r:id="rId5"/>
              </a:rPr>
              <a:t>https://aka.ms/Microsoft365DevBootcampSurvey2019</a:t>
            </a:r>
            <a:endParaRPr lang="en-US" sz="2353"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05850" y="1741637"/>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Tabs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Surface rich content within Teams</a:t>
              </a:r>
            </a:p>
          </p:txBody>
        </p:sp>
      </p:grpSp>
      <p:grpSp>
        <p:nvGrpSpPr>
          <p:cNvPr id="32" name="Group 31"/>
          <p:cNvGrpSpPr/>
          <p:nvPr/>
        </p:nvGrpSpPr>
        <p:grpSpPr>
          <a:xfrm>
            <a:off x="1401186" y="2807463"/>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t>Post rich updates to channels</a:t>
              </a:r>
            </a:p>
          </p:txBody>
        </p:sp>
      </p:grpSp>
      <p:pic>
        <p:nvPicPr>
          <p:cNvPr id="95" name="Picture 94" descr="12Connector_Wht@2x.pn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Lst>
          </a:blip>
          <a:stretch>
            <a:fillRect/>
          </a:stretch>
        </p:blipFill>
        <p:spPr>
          <a:xfrm>
            <a:off x="579536" y="2764599"/>
            <a:ext cx="731520" cy="731520"/>
          </a:xfrm>
          <a:prstGeom prst="rect">
            <a:avLst/>
          </a:prstGeom>
          <a:ln>
            <a:noFill/>
          </a:ln>
        </p:spPr>
      </p:pic>
      <p:grpSp>
        <p:nvGrpSpPr>
          <p:cNvPr id="36" name="Group 35"/>
          <p:cNvGrpSpPr/>
          <p:nvPr/>
        </p:nvGrpSpPr>
        <p:grpSpPr>
          <a:xfrm>
            <a:off x="1409913" y="3866452"/>
            <a:ext cx="2235390" cy="1331050"/>
            <a:chOff x="9491996" y="2989120"/>
            <a:chExt cx="2235390" cy="1331050"/>
          </a:xfrm>
        </p:grpSpPr>
        <p:sp>
          <p:nvSpPr>
            <p:cNvPr id="38" name="TextBox 37"/>
            <p:cNvSpPr txBox="1"/>
            <p:nvPr/>
          </p:nvSpPr>
          <p:spPr>
            <a:xfrm>
              <a:off x="949199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Actionable Messaging</a:t>
              </a:r>
            </a:p>
          </p:txBody>
        </p:sp>
        <p:sp>
          <p:nvSpPr>
            <p:cNvPr id="39" name="Text Placeholder 43"/>
            <p:cNvSpPr txBox="1">
              <a:spLocks/>
            </p:cNvSpPr>
            <p:nvPr/>
          </p:nvSpPr>
          <p:spPr>
            <a:xfrm>
              <a:off x="9491996" y="373999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Add rich interaction to your connector cards</a:t>
              </a:r>
            </a:p>
          </p:txBody>
        </p:sp>
      </p:grpSp>
      <p:pic>
        <p:nvPicPr>
          <p:cNvPr id="96" name="Picture 95" descr="12Actionable_Wht@2x.pn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GlowEdges trans="40000" smoothness="10"/>
                    </a14:imgEffect>
                    <a14:imgEffect>
                      <a14:saturation sat="400000"/>
                    </a14:imgEffect>
                  </a14:imgLayer>
                </a14:imgProps>
              </a:ext>
            </a:extLst>
          </a:blip>
          <a:stretch>
            <a:fillRect/>
          </a:stretch>
        </p:blipFill>
        <p:spPr>
          <a:xfrm>
            <a:off x="588263" y="3809090"/>
            <a:ext cx="731520" cy="731520"/>
          </a:xfrm>
          <a:prstGeom prst="rect">
            <a:avLst/>
          </a:prstGeom>
          <a:ln>
            <a:noFill/>
          </a:ln>
        </p:spPr>
      </p:pic>
      <p:grpSp>
        <p:nvGrpSpPr>
          <p:cNvPr id="58" name="Group 57"/>
          <p:cNvGrpSpPr/>
          <p:nvPr/>
        </p:nvGrpSpPr>
        <p:grpSpPr>
          <a:xfrm>
            <a:off x="4702285" y="1741637"/>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Bots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Help users get tasks done in conversations</a:t>
              </a:r>
            </a:p>
          </p:txBody>
        </p:sp>
      </p:grpSp>
      <p:grpSp>
        <p:nvGrpSpPr>
          <p:cNvPr id="59" name="Group 58"/>
          <p:cNvGrpSpPr/>
          <p:nvPr/>
        </p:nvGrpSpPr>
        <p:grpSpPr>
          <a:xfrm>
            <a:off x="4697621" y="2807463"/>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GlowEdges trans="40000" smoothness="10"/>
                    </a14:imgEffect>
                    <a14:imgEffect>
                      <a14:saturation sat="400000"/>
                    </a14:imgEffect>
                  </a14:imgLayer>
                </a14:imgProps>
              </a:ext>
            </a:extLst>
          </a:blip>
          <a:stretch>
            <a:fillRect/>
          </a:stretch>
        </p:blipFill>
        <p:spPr>
          <a:xfrm>
            <a:off x="3923638" y="2764599"/>
            <a:ext cx="731520" cy="731520"/>
          </a:xfrm>
          <a:prstGeom prst="rect">
            <a:avLst/>
          </a:prstGeom>
          <a:ln>
            <a:noFill/>
          </a:ln>
        </p:spPr>
      </p:pic>
      <p:grpSp>
        <p:nvGrpSpPr>
          <p:cNvPr id="84" name="Group 83"/>
          <p:cNvGrpSpPr/>
          <p:nvPr/>
        </p:nvGrpSpPr>
        <p:grpSpPr>
          <a:xfrm>
            <a:off x="4706348" y="3851954"/>
            <a:ext cx="2235390" cy="1316552"/>
            <a:chOff x="9337016" y="2989120"/>
            <a:chExt cx="2235390" cy="1316552"/>
          </a:xfrm>
        </p:grpSpPr>
        <p:sp>
          <p:nvSpPr>
            <p:cNvPr id="86" name="TextBox 85"/>
            <p:cNvSpPr txBox="1"/>
            <p:nvPr/>
          </p:nvSpPr>
          <p:spPr>
            <a:xfrm>
              <a:off x="933701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Messaging Extensions</a:t>
              </a:r>
            </a:p>
          </p:txBody>
        </p:sp>
        <p:sp>
          <p:nvSpPr>
            <p:cNvPr id="87" name="Text Placeholder 43"/>
            <p:cNvSpPr txBox="1">
              <a:spLocks/>
            </p:cNvSpPr>
            <p:nvPr/>
          </p:nvSpPr>
          <p:spPr>
            <a:xfrm>
              <a:off x="9337016" y="372549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3941330" y="3809090"/>
            <a:ext cx="731520" cy="731520"/>
          </a:xfrm>
          <a:prstGeom prst="rect">
            <a:avLst/>
          </a:prstGeom>
          <a:ln>
            <a:noFill/>
          </a:ln>
        </p:spPr>
      </p:pic>
      <p:pic>
        <p:nvPicPr>
          <p:cNvPr id="37" name="Picture 36" descr="12Bots_Wht@2x.png">
            <a:extLst>
              <a:ext uri="{FF2B5EF4-FFF2-40B4-BE49-F238E27FC236}">
                <a16:creationId xmlns:a16="http://schemas.microsoft.com/office/drawing/2014/main" id="{89A319DC-816D-4475-A30E-02DDABB63F74}"/>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artisticGlowEdges trans="40000" smoothness="10"/>
                    </a14:imgEffect>
                    <a14:imgEffect>
                      <a14:saturation sat="400000"/>
                    </a14:imgEffect>
                  </a14:imgLayer>
                </a14:imgProps>
              </a:ext>
            </a:extLst>
          </a:blip>
          <a:stretch>
            <a:fillRect/>
          </a:stretch>
        </p:blipFill>
        <p:spPr>
          <a:xfrm>
            <a:off x="3970765" y="1741637"/>
            <a:ext cx="731520" cy="731520"/>
          </a:xfrm>
          <a:prstGeom prst="rect">
            <a:avLst/>
          </a:prstGeom>
          <a:ln>
            <a:noFill/>
          </a:ln>
        </p:spPr>
      </p:pic>
      <p:pic>
        <p:nvPicPr>
          <p:cNvPr id="41" name="Picture 40" descr="12Tabs_Wht@2x.png">
            <a:extLst>
              <a:ext uri="{FF2B5EF4-FFF2-40B4-BE49-F238E27FC236}">
                <a16:creationId xmlns:a16="http://schemas.microsoft.com/office/drawing/2014/main" id="{503A3B00-52CB-4B2E-910B-51C5C1ACDAE3}"/>
              </a:ext>
            </a:extLst>
          </p:cNvPr>
          <p:cNvPicPr>
            <a:picLocks noChangeAspect="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artisticGlowEdges trans="40000" smoothness="10"/>
                    </a14:imgEffect>
                    <a14:imgEffect>
                      <a14:saturation sat="400000"/>
                    </a14:imgEffect>
                  </a14:imgLayer>
                </a14:imgProps>
              </a:ext>
            </a:extLst>
          </a:blip>
          <a:stretch>
            <a:fillRect/>
          </a:stretch>
        </p:blipFill>
        <p:spPr>
          <a:xfrm>
            <a:off x="584200" y="1741637"/>
            <a:ext cx="731520" cy="731520"/>
          </a:xfrm>
          <a:prstGeom prst="rect">
            <a:avLst/>
          </a:prstGeom>
          <a:ln>
            <a:noFill/>
          </a:ln>
        </p:spPr>
      </p:pic>
      <p:grpSp>
        <p:nvGrpSpPr>
          <p:cNvPr id="3" name="Group 2">
            <a:extLst>
              <a:ext uri="{FF2B5EF4-FFF2-40B4-BE49-F238E27FC236}">
                <a16:creationId xmlns:a16="http://schemas.microsoft.com/office/drawing/2014/main" id="{5A5FED73-0F44-4762-83FE-17A32B6FBA8F}"/>
              </a:ext>
            </a:extLst>
          </p:cNvPr>
          <p:cNvGrpSpPr/>
          <p:nvPr/>
        </p:nvGrpSpPr>
        <p:grpSpPr>
          <a:xfrm>
            <a:off x="779737" y="5263843"/>
            <a:ext cx="3143901" cy="1057754"/>
            <a:chOff x="6389340" y="5189070"/>
            <a:chExt cx="3143901" cy="1057754"/>
          </a:xfrm>
        </p:grpSpPr>
        <p:sp>
          <p:nvSpPr>
            <p:cNvPr id="40" name="Freeform 40">
              <a:extLst>
                <a:ext uri="{FF2B5EF4-FFF2-40B4-BE49-F238E27FC236}">
                  <a16:creationId xmlns:a16="http://schemas.microsoft.com/office/drawing/2014/main" id="{31F347A1-BC0E-40F6-9A0C-9F6EB54929AA}"/>
                </a:ext>
              </a:extLst>
            </p:cNvPr>
            <p:cNvSpPr>
              <a:spLocks noChangeAspect="1" noEditPoints="1"/>
            </p:cNvSpPr>
            <p:nvPr/>
          </p:nvSpPr>
          <p:spPr bwMode="auto">
            <a:xfrm>
              <a:off x="6389340" y="5345036"/>
              <a:ext cx="443561" cy="640695"/>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42" name="Title 1">
              <a:extLst>
                <a:ext uri="{FF2B5EF4-FFF2-40B4-BE49-F238E27FC236}">
                  <a16:creationId xmlns:a16="http://schemas.microsoft.com/office/drawing/2014/main" id="{180F2823-BC4E-4FB4-B53B-4174DCA0DEAF}"/>
                </a:ext>
              </a:extLst>
            </p:cNvPr>
            <p:cNvSpPr txBox="1">
              <a:spLocks/>
            </p:cNvSpPr>
            <p:nvPr/>
          </p:nvSpPr>
          <p:spPr>
            <a:xfrm>
              <a:off x="6942077" y="5189070"/>
              <a:ext cx="2591164" cy="486532"/>
            </a:xfrm>
            <a:prstGeom prst="rect">
              <a:avLst/>
            </a:prstGeom>
          </p:spPr>
          <p:txBody>
            <a:bodyPr vert="horz" wrap="square" lIns="146284" tIns="91427" rIns="146284" bIns="91427"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r>
                <a:rPr lang="en-US" sz="2000" kern="0" spc="-50">
                  <a:solidFill>
                    <a:srgbClr val="353535"/>
                  </a:solidFill>
                  <a:latin typeface="Segoe UI" panose="020B0502040204020203" pitchFamily="34" charset="0"/>
                  <a:cs typeface="Segoe UI" panose="020B0502040204020203" pitchFamily="34" charset="0"/>
                </a:rPr>
                <a:t>Microsoft Graph</a:t>
              </a:r>
              <a:endParaRPr lang="en-US" sz="2000">
                <a:solidFill>
                  <a:srgbClr val="353535"/>
                </a:solidFill>
                <a:latin typeface="Segoe UI" panose="020B0502040204020203" pitchFamily="34" charset="0"/>
                <a:cs typeface="Segoe UI" panose="020B0502040204020203" pitchFamily="34" charset="0"/>
              </a:endParaRPr>
            </a:p>
          </p:txBody>
        </p:sp>
        <p:sp>
          <p:nvSpPr>
            <p:cNvPr id="43" name="Text Placeholder 43">
              <a:extLst>
                <a:ext uri="{FF2B5EF4-FFF2-40B4-BE49-F238E27FC236}">
                  <a16:creationId xmlns:a16="http://schemas.microsoft.com/office/drawing/2014/main" id="{D9B9A5F3-B9E9-421A-A97A-8EC2C54B1E25}"/>
                </a:ext>
              </a:extLst>
            </p:cNvPr>
            <p:cNvSpPr txBox="1">
              <a:spLocks/>
            </p:cNvSpPr>
            <p:nvPr/>
          </p:nvSpPr>
          <p:spPr>
            <a:xfrm>
              <a:off x="7006126" y="5666646"/>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Build in intelligence and connect to data that drives productivity</a:t>
              </a:r>
            </a:p>
          </p:txBody>
        </p:sp>
      </p:grpSp>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588263" y="457200"/>
            <a:ext cx="11018520" cy="1107996"/>
          </a:xfrm>
        </p:spPr>
        <p:txBody>
          <a:bodyPr/>
          <a:lstStyle/>
          <a:p>
            <a:r>
              <a:rPr lang="en-US"/>
              <a:t>A powerful platform for higher performing teams</a:t>
            </a:r>
            <a:br>
              <a:rPr lang="en-US">
                <a:solidFill>
                  <a:srgbClr val="D83B01"/>
                </a:solidFill>
                <a:latin typeface="Segoe UI" charset="0"/>
                <a:ea typeface="Segoe UI" charset="0"/>
                <a:cs typeface="Segoe UI" charset="0"/>
              </a:rPr>
            </a:br>
            <a:endParaRPr lang="en-US"/>
          </a:p>
        </p:txBody>
      </p:sp>
    </p:spTree>
    <p:extLst>
      <p:ext uri="{BB962C8B-B14F-4D97-AF65-F5344CB8AC3E}">
        <p14:creationId xmlns:p14="http://schemas.microsoft.com/office/powerpoint/2010/main" val="1698476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A41A4A1-6055-4DC8-8231-BFD1DAC3EE49}"/>
              </a:ext>
            </a:extLst>
          </p:cNvPr>
          <p:cNvPicPr>
            <a:picLocks noChangeAspect="1"/>
          </p:cNvPicPr>
          <p:nvPr/>
        </p:nvPicPr>
        <p:blipFill>
          <a:blip r:embed="rId3"/>
          <a:stretch>
            <a:fillRect/>
          </a:stretch>
        </p:blipFill>
        <p:spPr>
          <a:xfrm>
            <a:off x="3910213" y="5393452"/>
            <a:ext cx="744825" cy="628560"/>
          </a:xfrm>
          <a:prstGeom prst="rect">
            <a:avLst/>
          </a:prstGeom>
        </p:spPr>
      </p:pic>
      <p:pic>
        <p:nvPicPr>
          <p:cNvPr id="75" name="Picture 74">
            <a:extLst>
              <a:ext uri="{FF2B5EF4-FFF2-40B4-BE49-F238E27FC236}">
                <a16:creationId xmlns:a16="http://schemas.microsoft.com/office/drawing/2014/main" id="{C040F0A2-A568-45D2-B550-CDA86EFE9E2A}"/>
              </a:ext>
            </a:extLst>
          </p:cNvPr>
          <p:cNvPicPr>
            <a:picLocks noChangeAspect="1"/>
          </p:cNvPicPr>
          <p:nvPr/>
        </p:nvPicPr>
        <p:blipFill>
          <a:blip r:embed="rId4"/>
          <a:stretch>
            <a:fillRect/>
          </a:stretch>
        </p:blipFill>
        <p:spPr>
          <a:xfrm>
            <a:off x="509552" y="5326283"/>
            <a:ext cx="888442" cy="770588"/>
          </a:xfrm>
          <a:prstGeom prst="rect">
            <a:avLst/>
          </a:prstGeom>
        </p:spPr>
      </p:pic>
      <p:sp>
        <p:nvSpPr>
          <p:cNvPr id="74" name="Rectangle 73">
            <a:extLst>
              <a:ext uri="{FF2B5EF4-FFF2-40B4-BE49-F238E27FC236}">
                <a16:creationId xmlns:a16="http://schemas.microsoft.com/office/drawing/2014/main" id="{53F43D84-E437-4E2D-A14C-C0DBDB8FDFF8}"/>
              </a:ext>
            </a:extLst>
          </p:cNvPr>
          <p:cNvSpPr/>
          <p:nvPr/>
        </p:nvSpPr>
        <p:spPr bwMode="auto">
          <a:xfrm>
            <a:off x="381700" y="5334578"/>
            <a:ext cx="983151" cy="872251"/>
          </a:xfrm>
          <a:prstGeom prst="rect">
            <a:avLst/>
          </a:prstGeom>
          <a:solidFill>
            <a:schemeClr val="bg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405850" y="1741637"/>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Tabs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Surface rich content within Teams</a:t>
              </a:r>
            </a:p>
          </p:txBody>
        </p:sp>
      </p:grpSp>
      <p:grpSp>
        <p:nvGrpSpPr>
          <p:cNvPr id="32" name="Group 31"/>
          <p:cNvGrpSpPr/>
          <p:nvPr/>
        </p:nvGrpSpPr>
        <p:grpSpPr>
          <a:xfrm>
            <a:off x="1401186" y="2807463"/>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t>Post rich updates to channels</a:t>
              </a:r>
            </a:p>
          </p:txBody>
        </p:sp>
      </p:grpSp>
      <p:pic>
        <p:nvPicPr>
          <p:cNvPr id="95" name="Picture 94" descr="12Connector_Wht@2x.pn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GlowEdges trans="40000" smoothness="10"/>
                    </a14:imgEffect>
                    <a14:imgEffect>
                      <a14:saturation sat="400000"/>
                    </a14:imgEffect>
                  </a14:imgLayer>
                </a14:imgProps>
              </a:ext>
            </a:extLst>
          </a:blip>
          <a:stretch>
            <a:fillRect/>
          </a:stretch>
        </p:blipFill>
        <p:spPr>
          <a:xfrm>
            <a:off x="579536" y="2764599"/>
            <a:ext cx="731520" cy="731520"/>
          </a:xfrm>
          <a:prstGeom prst="rect">
            <a:avLst/>
          </a:prstGeom>
          <a:ln>
            <a:noFill/>
          </a:ln>
        </p:spPr>
      </p:pic>
      <p:grpSp>
        <p:nvGrpSpPr>
          <p:cNvPr id="36" name="Group 35"/>
          <p:cNvGrpSpPr/>
          <p:nvPr/>
        </p:nvGrpSpPr>
        <p:grpSpPr>
          <a:xfrm>
            <a:off x="1409913" y="3866452"/>
            <a:ext cx="2235390" cy="1331050"/>
            <a:chOff x="9491996" y="2989120"/>
            <a:chExt cx="2235390" cy="1331050"/>
          </a:xfrm>
        </p:grpSpPr>
        <p:sp>
          <p:nvSpPr>
            <p:cNvPr id="38" name="TextBox 37"/>
            <p:cNvSpPr txBox="1"/>
            <p:nvPr/>
          </p:nvSpPr>
          <p:spPr>
            <a:xfrm>
              <a:off x="949199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Actionable Messaging</a:t>
              </a:r>
            </a:p>
          </p:txBody>
        </p:sp>
        <p:sp>
          <p:nvSpPr>
            <p:cNvPr id="39" name="Text Placeholder 43"/>
            <p:cNvSpPr txBox="1">
              <a:spLocks/>
            </p:cNvSpPr>
            <p:nvPr/>
          </p:nvSpPr>
          <p:spPr>
            <a:xfrm>
              <a:off x="9491996" y="373999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Add rich interaction to your connector cards</a:t>
              </a:r>
            </a:p>
          </p:txBody>
        </p:sp>
      </p:grpSp>
      <p:pic>
        <p:nvPicPr>
          <p:cNvPr id="96" name="Picture 95" descr="12Actionable_Wht@2x.png"/>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GlowEdges trans="40000" smoothness="10"/>
                    </a14:imgEffect>
                    <a14:imgEffect>
                      <a14:saturation sat="400000"/>
                    </a14:imgEffect>
                  </a14:imgLayer>
                </a14:imgProps>
              </a:ext>
            </a:extLst>
          </a:blip>
          <a:stretch>
            <a:fillRect/>
          </a:stretch>
        </p:blipFill>
        <p:spPr>
          <a:xfrm>
            <a:off x="588263" y="3809090"/>
            <a:ext cx="731520" cy="731520"/>
          </a:xfrm>
          <a:prstGeom prst="rect">
            <a:avLst/>
          </a:prstGeom>
          <a:ln>
            <a:noFill/>
          </a:ln>
        </p:spPr>
      </p:pic>
      <p:grpSp>
        <p:nvGrpSpPr>
          <p:cNvPr id="58" name="Group 57"/>
          <p:cNvGrpSpPr/>
          <p:nvPr/>
        </p:nvGrpSpPr>
        <p:grpSpPr>
          <a:xfrm>
            <a:off x="4702285" y="1741637"/>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Bots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Help users get tasks done in conversations</a:t>
              </a:r>
            </a:p>
          </p:txBody>
        </p:sp>
      </p:grpSp>
      <p:grpSp>
        <p:nvGrpSpPr>
          <p:cNvPr id="59" name="Group 58"/>
          <p:cNvGrpSpPr/>
          <p:nvPr/>
        </p:nvGrpSpPr>
        <p:grpSpPr>
          <a:xfrm>
            <a:off x="4697621" y="2807463"/>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artisticGlowEdges trans="40000" smoothness="10"/>
                    </a14:imgEffect>
                    <a14:imgEffect>
                      <a14:saturation sat="400000"/>
                    </a14:imgEffect>
                  </a14:imgLayer>
                </a14:imgProps>
              </a:ext>
            </a:extLst>
          </a:blip>
          <a:stretch>
            <a:fillRect/>
          </a:stretch>
        </p:blipFill>
        <p:spPr>
          <a:xfrm>
            <a:off x="3923638" y="2764599"/>
            <a:ext cx="731520" cy="731520"/>
          </a:xfrm>
          <a:prstGeom prst="rect">
            <a:avLst/>
          </a:prstGeom>
          <a:ln>
            <a:noFill/>
          </a:ln>
        </p:spPr>
      </p:pic>
      <p:grpSp>
        <p:nvGrpSpPr>
          <p:cNvPr id="84" name="Group 83"/>
          <p:cNvGrpSpPr/>
          <p:nvPr/>
        </p:nvGrpSpPr>
        <p:grpSpPr>
          <a:xfrm>
            <a:off x="4706348" y="3851954"/>
            <a:ext cx="2235390" cy="1316552"/>
            <a:chOff x="9337016" y="2989120"/>
            <a:chExt cx="2235390" cy="1316552"/>
          </a:xfrm>
        </p:grpSpPr>
        <p:sp>
          <p:nvSpPr>
            <p:cNvPr id="86" name="TextBox 85"/>
            <p:cNvSpPr txBox="1"/>
            <p:nvPr/>
          </p:nvSpPr>
          <p:spPr>
            <a:xfrm>
              <a:off x="933701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Messaging Extensions</a:t>
              </a:r>
            </a:p>
          </p:txBody>
        </p:sp>
        <p:sp>
          <p:nvSpPr>
            <p:cNvPr id="87" name="Text Placeholder 43"/>
            <p:cNvSpPr txBox="1">
              <a:spLocks/>
            </p:cNvSpPr>
            <p:nvPr/>
          </p:nvSpPr>
          <p:spPr>
            <a:xfrm>
              <a:off x="9337016" y="372549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3941330" y="3809090"/>
            <a:ext cx="731520" cy="731520"/>
          </a:xfrm>
          <a:prstGeom prst="rect">
            <a:avLst/>
          </a:prstGeom>
          <a:ln>
            <a:noFill/>
          </a:ln>
        </p:spPr>
      </p:pic>
      <p:pic>
        <p:nvPicPr>
          <p:cNvPr id="37" name="Picture 36" descr="12Bots_Wht@2x.png">
            <a:extLst>
              <a:ext uri="{FF2B5EF4-FFF2-40B4-BE49-F238E27FC236}">
                <a16:creationId xmlns:a16="http://schemas.microsoft.com/office/drawing/2014/main" id="{89A319DC-816D-4475-A30E-02DDABB63F74}"/>
              </a:ext>
            </a:extLst>
          </p:cNvPr>
          <p:cNvPicPr>
            <a:picLocks noChangeAspect="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artisticGlowEdges trans="40000" smoothness="10"/>
                    </a14:imgEffect>
                    <a14:imgEffect>
                      <a14:saturation sat="400000"/>
                    </a14:imgEffect>
                  </a14:imgLayer>
                </a14:imgProps>
              </a:ext>
            </a:extLst>
          </a:blip>
          <a:stretch>
            <a:fillRect/>
          </a:stretch>
        </p:blipFill>
        <p:spPr>
          <a:xfrm>
            <a:off x="3970765" y="1741637"/>
            <a:ext cx="731520" cy="731520"/>
          </a:xfrm>
          <a:prstGeom prst="rect">
            <a:avLst/>
          </a:prstGeom>
          <a:ln>
            <a:noFill/>
          </a:ln>
        </p:spPr>
      </p:pic>
      <p:pic>
        <p:nvPicPr>
          <p:cNvPr id="41" name="Picture 40" descr="12Tabs_Wht@2x.png">
            <a:extLst>
              <a:ext uri="{FF2B5EF4-FFF2-40B4-BE49-F238E27FC236}">
                <a16:creationId xmlns:a16="http://schemas.microsoft.com/office/drawing/2014/main" id="{503A3B00-52CB-4B2E-910B-51C5C1ACDAE3}"/>
              </a:ext>
            </a:extLst>
          </p:cNvPr>
          <p:cNvPicPr>
            <a:picLocks noChangeAspect="1"/>
          </p:cNvPicPr>
          <p:nvPr/>
        </p:nvPicPr>
        <p:blipFill>
          <a:blip r:embed="rId15">
            <a:duotone>
              <a:prstClr val="black"/>
              <a:schemeClr val="accent1">
                <a:tint val="45000"/>
                <a:satMod val="400000"/>
              </a:schemeClr>
            </a:duotone>
            <a:extLst>
              <a:ext uri="{BEBA8EAE-BF5A-486C-A8C5-ECC9F3942E4B}">
                <a14:imgProps xmlns:a14="http://schemas.microsoft.com/office/drawing/2010/main">
                  <a14:imgLayer r:embed="rId16">
                    <a14:imgEffect>
                      <a14:artisticGlowEdges trans="40000" smoothness="10"/>
                    </a14:imgEffect>
                    <a14:imgEffect>
                      <a14:saturation sat="400000"/>
                    </a14:imgEffect>
                  </a14:imgLayer>
                </a14:imgProps>
              </a:ext>
            </a:extLst>
          </a:blip>
          <a:stretch>
            <a:fillRect/>
          </a:stretch>
        </p:blipFill>
        <p:spPr>
          <a:xfrm>
            <a:off x="584200" y="1741637"/>
            <a:ext cx="731520" cy="731520"/>
          </a:xfrm>
          <a:prstGeom prst="rect">
            <a:avLst/>
          </a:prstGeom>
          <a:ln>
            <a:noFill/>
          </a:ln>
        </p:spPr>
      </p:pic>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588263" y="457200"/>
            <a:ext cx="11018520" cy="1107996"/>
          </a:xfrm>
        </p:spPr>
        <p:txBody>
          <a:bodyPr/>
          <a:lstStyle/>
          <a:p>
            <a:r>
              <a:rPr lang="en-US"/>
              <a:t>A powerful platform for higher performing teams</a:t>
            </a:r>
            <a:br>
              <a:rPr lang="en-US">
                <a:solidFill>
                  <a:srgbClr val="D83B01"/>
                </a:solidFill>
                <a:latin typeface="Segoe UI" charset="0"/>
                <a:ea typeface="Segoe UI" charset="0"/>
                <a:cs typeface="Segoe UI" charset="0"/>
              </a:rPr>
            </a:br>
            <a:endParaRPr lang="en-US"/>
          </a:p>
        </p:txBody>
      </p:sp>
      <p:sp>
        <p:nvSpPr>
          <p:cNvPr id="52" name="Freeform 40">
            <a:extLst>
              <a:ext uri="{FF2B5EF4-FFF2-40B4-BE49-F238E27FC236}">
                <a16:creationId xmlns:a16="http://schemas.microsoft.com/office/drawing/2014/main" id="{5D1DA91C-7EBD-4095-ACAA-009DE36EB272}"/>
              </a:ext>
            </a:extLst>
          </p:cNvPr>
          <p:cNvSpPr>
            <a:spLocks noChangeAspect="1" noEditPoints="1"/>
          </p:cNvSpPr>
          <p:nvPr/>
        </p:nvSpPr>
        <p:spPr bwMode="auto">
          <a:xfrm>
            <a:off x="1244715" y="3750166"/>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54" name="Freeform 40">
            <a:extLst>
              <a:ext uri="{FF2B5EF4-FFF2-40B4-BE49-F238E27FC236}">
                <a16:creationId xmlns:a16="http://schemas.microsoft.com/office/drawing/2014/main" id="{39C174CD-DD78-4176-B1EF-15DC42FC68D0}"/>
              </a:ext>
            </a:extLst>
          </p:cNvPr>
          <p:cNvSpPr>
            <a:spLocks noChangeAspect="1" noEditPoints="1"/>
          </p:cNvSpPr>
          <p:nvPr/>
        </p:nvSpPr>
        <p:spPr bwMode="auto">
          <a:xfrm>
            <a:off x="1262543" y="2663001"/>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57" name="Freeform 40">
            <a:extLst>
              <a:ext uri="{FF2B5EF4-FFF2-40B4-BE49-F238E27FC236}">
                <a16:creationId xmlns:a16="http://schemas.microsoft.com/office/drawing/2014/main" id="{10AA1489-F728-4CC8-9BEE-77175058001E}"/>
              </a:ext>
            </a:extLst>
          </p:cNvPr>
          <p:cNvSpPr>
            <a:spLocks noChangeAspect="1" noEditPoints="1"/>
          </p:cNvSpPr>
          <p:nvPr/>
        </p:nvSpPr>
        <p:spPr bwMode="auto">
          <a:xfrm>
            <a:off x="1256354" y="1623462"/>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0" name="Freeform 40">
            <a:extLst>
              <a:ext uri="{FF2B5EF4-FFF2-40B4-BE49-F238E27FC236}">
                <a16:creationId xmlns:a16="http://schemas.microsoft.com/office/drawing/2014/main" id="{5E28C02D-DC63-40B5-9DC7-08C187B3BF1E}"/>
              </a:ext>
            </a:extLst>
          </p:cNvPr>
          <p:cNvSpPr>
            <a:spLocks noChangeAspect="1" noEditPoints="1"/>
          </p:cNvSpPr>
          <p:nvPr/>
        </p:nvSpPr>
        <p:spPr bwMode="auto">
          <a:xfrm>
            <a:off x="4551144" y="1641553"/>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1" name="Freeform 40">
            <a:extLst>
              <a:ext uri="{FF2B5EF4-FFF2-40B4-BE49-F238E27FC236}">
                <a16:creationId xmlns:a16="http://schemas.microsoft.com/office/drawing/2014/main" id="{F4D59E16-50F9-4DE1-AF2A-5BC536ACDD1E}"/>
              </a:ext>
            </a:extLst>
          </p:cNvPr>
          <p:cNvSpPr>
            <a:spLocks noChangeAspect="1" noEditPoints="1"/>
          </p:cNvSpPr>
          <p:nvPr/>
        </p:nvSpPr>
        <p:spPr bwMode="auto">
          <a:xfrm>
            <a:off x="4552071" y="2658666"/>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2" name="Freeform 40">
            <a:extLst>
              <a:ext uri="{FF2B5EF4-FFF2-40B4-BE49-F238E27FC236}">
                <a16:creationId xmlns:a16="http://schemas.microsoft.com/office/drawing/2014/main" id="{F0500BAF-F688-4413-982D-6D43F81736AC}"/>
              </a:ext>
            </a:extLst>
          </p:cNvPr>
          <p:cNvSpPr>
            <a:spLocks noChangeAspect="1" noEditPoints="1"/>
          </p:cNvSpPr>
          <p:nvPr/>
        </p:nvSpPr>
        <p:spPr bwMode="auto">
          <a:xfrm>
            <a:off x="4551144" y="3711111"/>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4" name="TextBox 63">
            <a:extLst>
              <a:ext uri="{FF2B5EF4-FFF2-40B4-BE49-F238E27FC236}">
                <a16:creationId xmlns:a16="http://schemas.microsoft.com/office/drawing/2014/main" id="{89BB3F8A-30AB-469A-953B-589470594BFF}"/>
              </a:ext>
            </a:extLst>
          </p:cNvPr>
          <p:cNvSpPr txBox="1"/>
          <p:nvPr/>
        </p:nvSpPr>
        <p:spPr>
          <a:xfrm>
            <a:off x="1401186" y="5489952"/>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Web sites</a:t>
            </a:r>
          </a:p>
        </p:txBody>
      </p:sp>
      <p:sp>
        <p:nvSpPr>
          <p:cNvPr id="68" name="TextBox 67">
            <a:extLst>
              <a:ext uri="{FF2B5EF4-FFF2-40B4-BE49-F238E27FC236}">
                <a16:creationId xmlns:a16="http://schemas.microsoft.com/office/drawing/2014/main" id="{F30EFD9F-8B53-4550-8A0F-EC099C71B33C}"/>
              </a:ext>
            </a:extLst>
          </p:cNvPr>
          <p:cNvSpPr txBox="1"/>
          <p:nvPr/>
        </p:nvSpPr>
        <p:spPr>
          <a:xfrm>
            <a:off x="4758934" y="5506685"/>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Services</a:t>
            </a:r>
          </a:p>
        </p:txBody>
      </p:sp>
      <p:sp>
        <p:nvSpPr>
          <p:cNvPr id="71" name="Freeform 40">
            <a:extLst>
              <a:ext uri="{FF2B5EF4-FFF2-40B4-BE49-F238E27FC236}">
                <a16:creationId xmlns:a16="http://schemas.microsoft.com/office/drawing/2014/main" id="{7A5F4B99-5A5F-4F64-A644-3D84E31EB1CE}"/>
              </a:ext>
            </a:extLst>
          </p:cNvPr>
          <p:cNvSpPr>
            <a:spLocks noChangeAspect="1" noEditPoints="1"/>
          </p:cNvSpPr>
          <p:nvPr/>
        </p:nvSpPr>
        <p:spPr bwMode="auto">
          <a:xfrm>
            <a:off x="1235987" y="5280362"/>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40" name="Rectangle 39">
            <a:extLst>
              <a:ext uri="{FF2B5EF4-FFF2-40B4-BE49-F238E27FC236}">
                <a16:creationId xmlns:a16="http://schemas.microsoft.com/office/drawing/2014/main" id="{BE785ECC-8B0E-43D0-8ABD-8DAFED82F021}"/>
              </a:ext>
            </a:extLst>
          </p:cNvPr>
          <p:cNvSpPr/>
          <p:nvPr/>
        </p:nvSpPr>
        <p:spPr bwMode="auto">
          <a:xfrm>
            <a:off x="7357269" y="5270614"/>
            <a:ext cx="983151" cy="872251"/>
          </a:xfrm>
          <a:prstGeom prst="rect">
            <a:avLst/>
          </a:prstGeom>
          <a:solidFill>
            <a:schemeClr val="bg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40">
            <a:extLst>
              <a:ext uri="{FF2B5EF4-FFF2-40B4-BE49-F238E27FC236}">
                <a16:creationId xmlns:a16="http://schemas.microsoft.com/office/drawing/2014/main" id="{CE6CB4CC-F909-4082-A904-B1896C7EF7A2}"/>
              </a:ext>
            </a:extLst>
          </p:cNvPr>
          <p:cNvSpPr>
            <a:spLocks noChangeAspect="1" noEditPoints="1"/>
          </p:cNvSpPr>
          <p:nvPr/>
        </p:nvSpPr>
        <p:spPr bwMode="auto">
          <a:xfrm>
            <a:off x="4542416" y="5241307"/>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Tree>
    <p:extLst>
      <p:ext uri="{BB962C8B-B14F-4D97-AF65-F5344CB8AC3E}">
        <p14:creationId xmlns:p14="http://schemas.microsoft.com/office/powerpoint/2010/main" val="425039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64" grpId="0"/>
      <p:bldP spid="68" grpId="0"/>
      <p:bldP spid="71" grpId="0" animBg="1"/>
      <p:bldP spid="40" grpId="0" animBg="1"/>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8A80-90B6-4350-958D-1CF4B074686D}"/>
              </a:ext>
            </a:extLst>
          </p:cNvPr>
          <p:cNvSpPr>
            <a:spLocks noGrp="1"/>
          </p:cNvSpPr>
          <p:nvPr>
            <p:ph type="title"/>
          </p:nvPr>
        </p:nvSpPr>
        <p:spPr>
          <a:xfrm>
            <a:off x="838200" y="365125"/>
            <a:ext cx="10515600" cy="553998"/>
          </a:xfrm>
        </p:spPr>
        <p:txBody>
          <a:bodyPr>
            <a:normAutofit/>
          </a:bodyPr>
          <a:lstStyle/>
          <a:p>
            <a:r>
              <a:rPr lang="en-US"/>
              <a:t>Graph can automate team lifecycles</a:t>
            </a:r>
          </a:p>
        </p:txBody>
      </p:sp>
      <p:graphicFrame>
        <p:nvGraphicFramePr>
          <p:cNvPr id="4" name="Diagram 3">
            <a:extLst>
              <a:ext uri="{FF2B5EF4-FFF2-40B4-BE49-F238E27FC236}">
                <a16:creationId xmlns:a16="http://schemas.microsoft.com/office/drawing/2014/main" id="{7C7D47B4-8A29-471F-85F8-5A651111FC99}"/>
              </a:ext>
            </a:extLst>
          </p:cNvPr>
          <p:cNvGraphicFramePr/>
          <p:nvPr>
            <p:extLst>
              <p:ext uri="{D42A27DB-BD31-4B8C-83A1-F6EECF244321}">
                <p14:modId xmlns:p14="http://schemas.microsoft.com/office/powerpoint/2010/main" val="3099820155"/>
              </p:ext>
            </p:extLst>
          </p:nvPr>
        </p:nvGraphicFramePr>
        <p:xfrm>
          <a:off x="-1" y="1164771"/>
          <a:ext cx="10668001" cy="5508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99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4D4BFAA-2DEA-4E47-BAD4-ADCAC77DA510}"/>
                                            </p:graphicEl>
                                          </p:spTgt>
                                        </p:tgtEl>
                                        <p:attrNameLst>
                                          <p:attrName>style.visibility</p:attrName>
                                        </p:attrNameLst>
                                      </p:cBhvr>
                                      <p:to>
                                        <p:strVal val="visible"/>
                                      </p:to>
                                    </p:set>
                                    <p:animEffect transition="in" filter="fade">
                                      <p:cBhvr>
                                        <p:cTn id="7" dur="500"/>
                                        <p:tgtEl>
                                          <p:spTgt spid="4">
                                            <p:graphicEl>
                                              <a:dgm id="{B4D4BFAA-2DEA-4E47-BAD4-ADCAC77DA5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1E25141-2733-4B2E-9F08-4D31E332450D}"/>
                                            </p:graphicEl>
                                          </p:spTgt>
                                        </p:tgtEl>
                                        <p:attrNameLst>
                                          <p:attrName>style.visibility</p:attrName>
                                        </p:attrNameLst>
                                      </p:cBhvr>
                                      <p:to>
                                        <p:strVal val="visible"/>
                                      </p:to>
                                    </p:set>
                                    <p:animEffect transition="in" filter="fade">
                                      <p:cBhvr>
                                        <p:cTn id="12" dur="500"/>
                                        <p:tgtEl>
                                          <p:spTgt spid="4">
                                            <p:graphicEl>
                                              <a:dgm id="{71E25141-2733-4B2E-9F08-4D31E332450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F06546F-6FDD-4DD2-9F27-54321D1E1C1F}"/>
                                            </p:graphicEl>
                                          </p:spTgt>
                                        </p:tgtEl>
                                        <p:attrNameLst>
                                          <p:attrName>style.visibility</p:attrName>
                                        </p:attrNameLst>
                                      </p:cBhvr>
                                      <p:to>
                                        <p:strVal val="visible"/>
                                      </p:to>
                                    </p:set>
                                    <p:animEffect transition="in" filter="fade">
                                      <p:cBhvr>
                                        <p:cTn id="15" dur="500"/>
                                        <p:tgtEl>
                                          <p:spTgt spid="4">
                                            <p:graphicEl>
                                              <a:dgm id="{BF06546F-6FDD-4DD2-9F27-54321D1E1C1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4669231C-5170-4B2D-BC5C-A68A2EBB965B}"/>
                                            </p:graphicEl>
                                          </p:spTgt>
                                        </p:tgtEl>
                                        <p:attrNameLst>
                                          <p:attrName>style.visibility</p:attrName>
                                        </p:attrNameLst>
                                      </p:cBhvr>
                                      <p:to>
                                        <p:strVal val="visible"/>
                                      </p:to>
                                    </p:set>
                                    <p:animEffect transition="in" filter="fade">
                                      <p:cBhvr>
                                        <p:cTn id="20" dur="500"/>
                                        <p:tgtEl>
                                          <p:spTgt spid="4">
                                            <p:graphicEl>
                                              <a:dgm id="{4669231C-5170-4B2D-BC5C-A68A2EBB965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5A51774-BF29-4F2E-BCC0-62C159BFBC6B}"/>
                                            </p:graphicEl>
                                          </p:spTgt>
                                        </p:tgtEl>
                                        <p:attrNameLst>
                                          <p:attrName>style.visibility</p:attrName>
                                        </p:attrNameLst>
                                      </p:cBhvr>
                                      <p:to>
                                        <p:strVal val="visible"/>
                                      </p:to>
                                    </p:set>
                                    <p:animEffect transition="in" filter="fade">
                                      <p:cBhvr>
                                        <p:cTn id="23" dur="500"/>
                                        <p:tgtEl>
                                          <p:spTgt spid="4">
                                            <p:graphicEl>
                                              <a:dgm id="{95A51774-BF29-4F2E-BCC0-62C159BFBC6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6C878F1-2841-41DB-A763-5D1C6D4B913A}"/>
                                            </p:graphicEl>
                                          </p:spTgt>
                                        </p:tgtEl>
                                        <p:attrNameLst>
                                          <p:attrName>style.visibility</p:attrName>
                                        </p:attrNameLst>
                                      </p:cBhvr>
                                      <p:to>
                                        <p:strVal val="visible"/>
                                      </p:to>
                                    </p:set>
                                    <p:animEffect transition="in" filter="fade">
                                      <p:cBhvr>
                                        <p:cTn id="28" dur="500"/>
                                        <p:tgtEl>
                                          <p:spTgt spid="4">
                                            <p:graphicEl>
                                              <a:dgm id="{C6C878F1-2841-41DB-A763-5D1C6D4B913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20A29F3-780D-420D-89E6-9AEF06108A0A}"/>
                                            </p:graphicEl>
                                          </p:spTgt>
                                        </p:tgtEl>
                                        <p:attrNameLst>
                                          <p:attrName>style.visibility</p:attrName>
                                        </p:attrNameLst>
                                      </p:cBhvr>
                                      <p:to>
                                        <p:strVal val="visible"/>
                                      </p:to>
                                    </p:set>
                                    <p:animEffect transition="in" filter="fade">
                                      <p:cBhvr>
                                        <p:cTn id="31" dur="500"/>
                                        <p:tgtEl>
                                          <p:spTgt spid="4">
                                            <p:graphicEl>
                                              <a:dgm id="{720A29F3-780D-420D-89E6-9AEF06108A0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3609FAE-FD13-4EFF-96C4-D8B527937EF8}"/>
                                            </p:graphicEl>
                                          </p:spTgt>
                                        </p:tgtEl>
                                        <p:attrNameLst>
                                          <p:attrName>style.visibility</p:attrName>
                                        </p:attrNameLst>
                                      </p:cBhvr>
                                      <p:to>
                                        <p:strVal val="visible"/>
                                      </p:to>
                                    </p:set>
                                    <p:animEffect transition="in" filter="fade">
                                      <p:cBhvr>
                                        <p:cTn id="36" dur="500"/>
                                        <p:tgtEl>
                                          <p:spTgt spid="4">
                                            <p:graphicEl>
                                              <a:dgm id="{B3609FAE-FD13-4EFF-96C4-D8B527937EF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07B17D69-25F7-4AD5-A572-2B92DC41AD6C}"/>
                                            </p:graphicEl>
                                          </p:spTgt>
                                        </p:tgtEl>
                                        <p:attrNameLst>
                                          <p:attrName>style.visibility</p:attrName>
                                        </p:attrNameLst>
                                      </p:cBhvr>
                                      <p:to>
                                        <p:strVal val="visible"/>
                                      </p:to>
                                    </p:set>
                                    <p:animEffect transition="in" filter="fade">
                                      <p:cBhvr>
                                        <p:cTn id="39" dur="500"/>
                                        <p:tgtEl>
                                          <p:spTgt spid="4">
                                            <p:graphicEl>
                                              <a:dgm id="{07B17D69-25F7-4AD5-A572-2B92DC41AD6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52D83B2E-4A23-46DA-ADE3-34C688A9E3F5}"/>
                                            </p:graphicEl>
                                          </p:spTgt>
                                        </p:tgtEl>
                                        <p:attrNameLst>
                                          <p:attrName>style.visibility</p:attrName>
                                        </p:attrNameLst>
                                      </p:cBhvr>
                                      <p:to>
                                        <p:strVal val="visible"/>
                                      </p:to>
                                    </p:set>
                                    <p:animEffect transition="in" filter="fade">
                                      <p:cBhvr>
                                        <p:cTn id="44" dur="500"/>
                                        <p:tgtEl>
                                          <p:spTgt spid="4">
                                            <p:graphicEl>
                                              <a:dgm id="{52D83B2E-4A23-46DA-ADE3-34C688A9E3F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F9689A2F-F02E-4DA0-B1C0-608B703E5924}"/>
                                            </p:graphicEl>
                                          </p:spTgt>
                                        </p:tgtEl>
                                        <p:attrNameLst>
                                          <p:attrName>style.visibility</p:attrName>
                                        </p:attrNameLst>
                                      </p:cBhvr>
                                      <p:to>
                                        <p:strVal val="visible"/>
                                      </p:to>
                                    </p:set>
                                    <p:animEffect transition="in" filter="fade">
                                      <p:cBhvr>
                                        <p:cTn id="47" dur="500"/>
                                        <p:tgtEl>
                                          <p:spTgt spid="4">
                                            <p:graphicEl>
                                              <a:dgm id="{F9689A2F-F02E-4DA0-B1C0-608B703E592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8B10369D-1317-48BA-95BF-C021DBFBE736}"/>
                                            </p:graphicEl>
                                          </p:spTgt>
                                        </p:tgtEl>
                                        <p:attrNameLst>
                                          <p:attrName>style.visibility</p:attrName>
                                        </p:attrNameLst>
                                      </p:cBhvr>
                                      <p:to>
                                        <p:strVal val="visible"/>
                                      </p:to>
                                    </p:set>
                                    <p:animEffect transition="in" filter="fade">
                                      <p:cBhvr>
                                        <p:cTn id="52" dur="500"/>
                                        <p:tgtEl>
                                          <p:spTgt spid="4">
                                            <p:graphicEl>
                                              <a:dgm id="{8B10369D-1317-48BA-95BF-C021DBFBE73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8D8EF2BC-D07B-480F-AFE9-4349211E4598}"/>
                                            </p:graphicEl>
                                          </p:spTgt>
                                        </p:tgtEl>
                                        <p:attrNameLst>
                                          <p:attrName>style.visibility</p:attrName>
                                        </p:attrNameLst>
                                      </p:cBhvr>
                                      <p:to>
                                        <p:strVal val="visible"/>
                                      </p:to>
                                    </p:set>
                                    <p:animEffect transition="in" filter="fade">
                                      <p:cBhvr>
                                        <p:cTn id="55" dur="500"/>
                                        <p:tgtEl>
                                          <p:spTgt spid="4">
                                            <p:graphicEl>
                                              <a:dgm id="{8D8EF2BC-D07B-480F-AFE9-4349211E459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9FE27EFF-965D-4CA8-9B5D-3C42A590A094}"/>
                                            </p:graphicEl>
                                          </p:spTgt>
                                        </p:tgtEl>
                                        <p:attrNameLst>
                                          <p:attrName>style.visibility</p:attrName>
                                        </p:attrNameLst>
                                      </p:cBhvr>
                                      <p:to>
                                        <p:strVal val="visible"/>
                                      </p:to>
                                    </p:set>
                                    <p:animEffect transition="in" filter="fade">
                                      <p:cBhvr>
                                        <p:cTn id="58" dur="500"/>
                                        <p:tgtEl>
                                          <p:spTgt spid="4">
                                            <p:graphicEl>
                                              <a:dgm id="{9FE27EFF-965D-4CA8-9B5D-3C42A590A09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7F34-4960-421F-980F-95F8D0CD0B47}"/>
              </a:ext>
            </a:extLst>
          </p:cNvPr>
          <p:cNvSpPr>
            <a:spLocks noGrp="1"/>
          </p:cNvSpPr>
          <p:nvPr>
            <p:ph type="title"/>
          </p:nvPr>
        </p:nvSpPr>
        <p:spPr>
          <a:xfrm>
            <a:off x="374306" y="1184638"/>
            <a:ext cx="7477989" cy="3534530"/>
          </a:xfrm>
        </p:spPr>
        <p:txBody>
          <a:bodyPr/>
          <a:lstStyle/>
          <a:p>
            <a:r>
              <a:rPr lang="en-US"/>
              <a:t>Demo</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8295" y="382152"/>
            <a:ext cx="11222840" cy="6475362"/>
          </a:xfrm>
          <a:prstGeom prst="rect">
            <a:avLst/>
          </a:prstGeom>
        </p:spPr>
      </p:pic>
    </p:spTree>
    <p:extLst>
      <p:ext uri="{BB962C8B-B14F-4D97-AF65-F5344CB8AC3E}">
        <p14:creationId xmlns:p14="http://schemas.microsoft.com/office/powerpoint/2010/main" val="39190821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7550-826F-479D-9A5E-8FC84F18F75A}"/>
              </a:ext>
            </a:extLst>
          </p:cNvPr>
          <p:cNvSpPr>
            <a:spLocks noGrp="1"/>
          </p:cNvSpPr>
          <p:nvPr>
            <p:ph type="title"/>
          </p:nvPr>
        </p:nvSpPr>
        <p:spPr/>
        <p:txBody>
          <a:bodyPr/>
          <a:lstStyle/>
          <a:p>
            <a:r>
              <a:rPr lang="en-US"/>
              <a:t>App registration</a:t>
            </a:r>
          </a:p>
        </p:txBody>
      </p:sp>
      <p:sp>
        <p:nvSpPr>
          <p:cNvPr id="3" name="Text Placeholder 2">
            <a:extLst>
              <a:ext uri="{FF2B5EF4-FFF2-40B4-BE49-F238E27FC236}">
                <a16:creationId xmlns:a16="http://schemas.microsoft.com/office/drawing/2014/main" id="{ABBAD8BE-A58B-4716-A5FB-9EE62A1613AE}"/>
              </a:ext>
            </a:extLst>
          </p:cNvPr>
          <p:cNvSpPr>
            <a:spLocks noGrp="1"/>
          </p:cNvSpPr>
          <p:nvPr>
            <p:ph type="body" sz="quarter" idx="10"/>
          </p:nvPr>
        </p:nvSpPr>
        <p:spPr>
          <a:xfrm>
            <a:off x="584200" y="1435497"/>
            <a:ext cx="11018520" cy="3607141"/>
          </a:xfrm>
        </p:spPr>
        <p:txBody>
          <a:bodyPr/>
          <a:lstStyle/>
          <a:p>
            <a:pPr marL="0" indent="0">
              <a:buNone/>
            </a:pPr>
            <a:r>
              <a:rPr lang="en-US"/>
              <a:t>Graph calls need a Graph </a:t>
            </a:r>
            <a:r>
              <a:rPr lang="en-US" err="1"/>
              <a:t>appId</a:t>
            </a:r>
            <a:r>
              <a:rPr lang="en-US"/>
              <a:t>.</a:t>
            </a:r>
          </a:p>
          <a:p>
            <a:pPr lvl="1"/>
            <a:r>
              <a:rPr lang="en-US"/>
              <a:t>Graph </a:t>
            </a:r>
            <a:r>
              <a:rPr lang="en-US" err="1"/>
              <a:t>appId</a:t>
            </a:r>
            <a:r>
              <a:rPr lang="en-US"/>
              <a:t> != Teams </a:t>
            </a:r>
            <a:r>
              <a:rPr lang="en-US" err="1"/>
              <a:t>appId</a:t>
            </a:r>
            <a:endParaRPr lang="en-US"/>
          </a:p>
          <a:p>
            <a:endParaRPr lang="en-US"/>
          </a:p>
          <a:p>
            <a:pPr marL="0" indent="0">
              <a:buNone/>
            </a:pPr>
            <a:r>
              <a:rPr lang="en-US"/>
              <a:t>Register a Graph app:</a:t>
            </a:r>
          </a:p>
          <a:p>
            <a:pPr marL="742950" lvl="1" indent="-514350">
              <a:buFont typeface="+mj-lt"/>
              <a:buAutoNum type="arabicPeriod"/>
            </a:pPr>
            <a:r>
              <a:rPr lang="en-US">
                <a:hlinkClick r:id="rId2"/>
              </a:rPr>
              <a:t>https://apps.dev.microsoft.com</a:t>
            </a:r>
            <a:r>
              <a:rPr lang="en-US"/>
              <a:t> </a:t>
            </a:r>
          </a:p>
          <a:p>
            <a:pPr marL="742950" lvl="1" indent="-514350">
              <a:buFont typeface="+mj-lt"/>
              <a:buAutoNum type="arabicPeriod"/>
            </a:pPr>
            <a:r>
              <a:rPr lang="en-US"/>
              <a:t>Create a Converged Application</a:t>
            </a:r>
          </a:p>
          <a:p>
            <a:endParaRPr lang="en-US"/>
          </a:p>
          <a:p>
            <a:pPr marL="0" indent="0">
              <a:buNone/>
            </a:pPr>
            <a:r>
              <a:rPr lang="en-US"/>
              <a:t>Or use your </a:t>
            </a:r>
            <a:r>
              <a:rPr lang="en-US" err="1"/>
              <a:t>botId</a:t>
            </a:r>
            <a:r>
              <a:rPr lang="en-US"/>
              <a:t> if you have a bot.</a:t>
            </a:r>
          </a:p>
        </p:txBody>
      </p:sp>
    </p:spTree>
    <p:extLst>
      <p:ext uri="{BB962C8B-B14F-4D97-AF65-F5344CB8AC3E}">
        <p14:creationId xmlns:p14="http://schemas.microsoft.com/office/powerpoint/2010/main" val="3005338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1346-E1B6-41A5-B852-34599E787350}"/>
              </a:ext>
            </a:extLst>
          </p:cNvPr>
          <p:cNvSpPr>
            <a:spLocks noGrp="1"/>
          </p:cNvSpPr>
          <p:nvPr>
            <p:ph type="title"/>
          </p:nvPr>
        </p:nvSpPr>
        <p:spPr/>
        <p:txBody>
          <a:bodyPr/>
          <a:lstStyle/>
          <a:p>
            <a:r>
              <a:rPr lang="en-US"/>
              <a:t>Permissions</a:t>
            </a:r>
          </a:p>
        </p:txBody>
      </p:sp>
      <p:sp>
        <p:nvSpPr>
          <p:cNvPr id="3" name="Text Placeholder 2">
            <a:extLst>
              <a:ext uri="{FF2B5EF4-FFF2-40B4-BE49-F238E27FC236}">
                <a16:creationId xmlns:a16="http://schemas.microsoft.com/office/drawing/2014/main" id="{AA8798D2-BA1F-4E6B-A716-4937899D1F31}"/>
              </a:ext>
            </a:extLst>
          </p:cNvPr>
          <p:cNvSpPr>
            <a:spLocks noGrp="1"/>
          </p:cNvSpPr>
          <p:nvPr>
            <p:ph type="body" sz="quarter" idx="10"/>
          </p:nvPr>
        </p:nvSpPr>
        <p:spPr>
          <a:xfrm>
            <a:off x="584200" y="1435497"/>
            <a:ext cx="11018520" cy="3828740"/>
          </a:xfrm>
        </p:spPr>
        <p:txBody>
          <a:bodyPr/>
          <a:lstStyle/>
          <a:p>
            <a:pPr marL="0" indent="0">
              <a:buNone/>
            </a:pPr>
            <a:r>
              <a:rPr lang="en-US"/>
              <a:t>Two types of permissions:</a:t>
            </a:r>
          </a:p>
          <a:p>
            <a:pPr lvl="1"/>
            <a:r>
              <a:rPr lang="en-US" b="1"/>
              <a:t>User delegated </a:t>
            </a:r>
            <a:r>
              <a:rPr lang="en-US"/>
              <a:t>permissions for when there is a user present</a:t>
            </a:r>
          </a:p>
          <a:p>
            <a:pPr lvl="1"/>
            <a:r>
              <a:rPr lang="en-US" b="1"/>
              <a:t>Application permissions </a:t>
            </a:r>
            <a:r>
              <a:rPr lang="en-US"/>
              <a:t>for when there isn't</a:t>
            </a:r>
          </a:p>
          <a:p>
            <a:endParaRPr lang="en-US"/>
          </a:p>
          <a:p>
            <a:pPr marL="0" indent="0">
              <a:buNone/>
            </a:pPr>
            <a:r>
              <a:rPr lang="en-US"/>
              <a:t>Teams APIs require </a:t>
            </a:r>
            <a:r>
              <a:rPr lang="en-US" err="1"/>
              <a:t>Group.Read.All</a:t>
            </a:r>
            <a:r>
              <a:rPr lang="en-US"/>
              <a:t> or </a:t>
            </a:r>
            <a:r>
              <a:rPr lang="en-US" err="1"/>
              <a:t>Group.ReadWrite.All</a:t>
            </a:r>
            <a:r>
              <a:rPr lang="en-US"/>
              <a:t> </a:t>
            </a:r>
          </a:p>
          <a:p>
            <a:pPr lvl="1"/>
            <a:r>
              <a:rPr lang="en-US"/>
              <a:t>For user delegated, means all groups the user can read/write</a:t>
            </a:r>
          </a:p>
          <a:p>
            <a:pPr lvl="1"/>
            <a:r>
              <a:rPr lang="en-US"/>
              <a:t>For application permissions, means all groups in the tenant</a:t>
            </a:r>
          </a:p>
          <a:p>
            <a:pPr lvl="1"/>
            <a:r>
              <a:rPr lang="en-US"/>
              <a:t>Admin consent required for both user delegated and application permissions</a:t>
            </a:r>
          </a:p>
          <a:p>
            <a:pPr marL="0" indent="0">
              <a:buNone/>
            </a:pPr>
            <a:endParaRPr lang="en-US"/>
          </a:p>
        </p:txBody>
      </p:sp>
    </p:spTree>
    <p:extLst>
      <p:ext uri="{BB962C8B-B14F-4D97-AF65-F5344CB8AC3E}">
        <p14:creationId xmlns:p14="http://schemas.microsoft.com/office/powerpoint/2010/main" val="4546389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A295AF-B59E-4A94-9015-FACD947094AF}"/>
              </a:ext>
            </a:extLst>
          </p:cNvPr>
          <p:cNvSpPr>
            <a:spLocks noGrp="1"/>
          </p:cNvSpPr>
          <p:nvPr>
            <p:ph type="title"/>
          </p:nvPr>
        </p:nvSpPr>
        <p:spPr>
          <a:xfrm>
            <a:off x="2752942" y="4000834"/>
            <a:ext cx="6686116" cy="553998"/>
          </a:xfrm>
        </p:spPr>
        <p:txBody>
          <a:bodyPr/>
          <a:lstStyle/>
          <a:p>
            <a:r>
              <a:rPr lang="en-US" dirty="0"/>
              <a:t>Resource-Specific Consent (RSC)</a:t>
            </a:r>
          </a:p>
        </p:txBody>
      </p:sp>
      <p:pic>
        <p:nvPicPr>
          <p:cNvPr id="4" name="Picture 3" descr="A close up of a logo&#10;&#10;Description automatically generated">
            <a:extLst>
              <a:ext uri="{FF2B5EF4-FFF2-40B4-BE49-F238E27FC236}">
                <a16:creationId xmlns:a16="http://schemas.microsoft.com/office/drawing/2014/main" id="{8B81C190-C43C-4391-BA4B-459312764D4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87379" y="2005734"/>
            <a:ext cx="6017242" cy="2121314"/>
          </a:xfrm>
          <a:prstGeom prst="rect">
            <a:avLst/>
          </a:prstGeom>
        </p:spPr>
      </p:pic>
      <p:sp>
        <p:nvSpPr>
          <p:cNvPr id="8" name="TextBox 7">
            <a:extLst>
              <a:ext uri="{FF2B5EF4-FFF2-40B4-BE49-F238E27FC236}">
                <a16:creationId xmlns:a16="http://schemas.microsoft.com/office/drawing/2014/main" id="{5FEC25B5-663C-4D45-B396-CD2A40889EE7}"/>
              </a:ext>
            </a:extLst>
          </p:cNvPr>
          <p:cNvSpPr txBox="1"/>
          <p:nvPr/>
        </p:nvSpPr>
        <p:spPr>
          <a:xfrm>
            <a:off x="177330" y="2594372"/>
            <a:ext cx="2752888" cy="1231106"/>
          </a:xfrm>
          <a:prstGeom prst="rect">
            <a:avLst/>
          </a:prstGeom>
          <a:solidFill>
            <a:srgbClr val="474875"/>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a:ea typeface="+mn-ea"/>
                <a:cs typeface="+mn-cs"/>
              </a:rPr>
              <a:t>Microsoft Graph APIs</a:t>
            </a:r>
          </a:p>
        </p:txBody>
      </p:sp>
      <p:sp>
        <p:nvSpPr>
          <p:cNvPr id="9" name="TextBox 8">
            <a:extLst>
              <a:ext uri="{FF2B5EF4-FFF2-40B4-BE49-F238E27FC236}">
                <a16:creationId xmlns:a16="http://schemas.microsoft.com/office/drawing/2014/main" id="{FC3931F9-ADFF-4B53-BC48-5C8F914A76A1}"/>
              </a:ext>
            </a:extLst>
          </p:cNvPr>
          <p:cNvSpPr txBox="1"/>
          <p:nvPr/>
        </p:nvSpPr>
        <p:spPr>
          <a:xfrm>
            <a:off x="9261782" y="2594372"/>
            <a:ext cx="2752889" cy="1231106"/>
          </a:xfrm>
          <a:prstGeom prst="rect">
            <a:avLst/>
          </a:prstGeom>
          <a:solidFill>
            <a:srgbClr val="474875"/>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a:ea typeface="+mn-ea"/>
                <a:cs typeface="+mn-cs"/>
              </a:rPr>
              <a:t>Microsoft Teams Apps</a:t>
            </a:r>
          </a:p>
        </p:txBody>
      </p:sp>
      <p:grpSp>
        <p:nvGrpSpPr>
          <p:cNvPr id="14" name="Group 13">
            <a:extLst>
              <a:ext uri="{FF2B5EF4-FFF2-40B4-BE49-F238E27FC236}">
                <a16:creationId xmlns:a16="http://schemas.microsoft.com/office/drawing/2014/main" id="{41EBA3D9-E9F4-4175-813E-8E437CD93846}"/>
              </a:ext>
            </a:extLst>
          </p:cNvPr>
          <p:cNvGrpSpPr/>
          <p:nvPr/>
        </p:nvGrpSpPr>
        <p:grpSpPr>
          <a:xfrm>
            <a:off x="10410437" y="125491"/>
            <a:ext cx="1610412" cy="457200"/>
            <a:chOff x="161118" y="6268388"/>
            <a:chExt cx="1610412" cy="457200"/>
          </a:xfrm>
        </p:grpSpPr>
        <p:sp>
          <p:nvSpPr>
            <p:cNvPr id="11" name="Rectangle 10">
              <a:extLst>
                <a:ext uri="{FF2B5EF4-FFF2-40B4-BE49-F238E27FC236}">
                  <a16:creationId xmlns:a16="http://schemas.microsoft.com/office/drawing/2014/main" id="{012BC83F-C558-4D5E-A285-1A567DC5EF86}"/>
                </a:ext>
              </a:extLst>
            </p:cNvPr>
            <p:cNvSpPr>
              <a:spLocks noChangeAspect="1"/>
            </p:cNvSpPr>
            <p:nvPr/>
          </p:nvSpPr>
          <p:spPr bwMode="auto">
            <a:xfrm>
              <a:off x="161118"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2E44CBC3-535F-4B33-8474-695527F411BF}"/>
                </a:ext>
              </a:extLst>
            </p:cNvPr>
            <p:cNvSpPr>
              <a:spLocks noChangeAspect="1"/>
            </p:cNvSpPr>
            <p:nvPr/>
          </p:nvSpPr>
          <p:spPr bwMode="auto">
            <a:xfrm>
              <a:off x="737724" y="6268388"/>
              <a:ext cx="457200" cy="457200"/>
            </a:xfrm>
            <a:prstGeom prst="rect">
              <a:avLst/>
            </a:prstGeom>
            <a:solidFill>
              <a:srgbClr val="474875">
                <a:alpha val="7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28EE7DC8-1E73-4439-9B1A-6F5C9890D974}"/>
                </a:ext>
              </a:extLst>
            </p:cNvPr>
            <p:cNvSpPr>
              <a:spLocks noChangeAspect="1"/>
            </p:cNvSpPr>
            <p:nvPr/>
          </p:nvSpPr>
          <p:spPr bwMode="auto">
            <a:xfrm>
              <a:off x="1314330" y="6268388"/>
              <a:ext cx="457200" cy="457200"/>
            </a:xfrm>
            <a:prstGeom prst="rect">
              <a:avLst/>
            </a:prstGeom>
            <a:solidFill>
              <a:srgbClr val="47487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609875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4.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5.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61790E60ED814CBAD587473F4A736D" ma:contentTypeVersion="11" ma:contentTypeDescription="Create a new document." ma:contentTypeScope="" ma:versionID="03f625ba73d58df340167f3275f16a70">
  <xsd:schema xmlns:xsd="http://www.w3.org/2001/XMLSchema" xmlns:xs="http://www.w3.org/2001/XMLSchema" xmlns:p="http://schemas.microsoft.com/office/2006/metadata/properties" xmlns:ns3="dc2c3da5-a3af-4416-aec9-5b5bc1ef7008" xmlns:ns4="dcc3a2f4-08d1-4d95-8f4d-dac0cf362c4c" targetNamespace="http://schemas.microsoft.com/office/2006/metadata/properties" ma:root="true" ma:fieldsID="fa10de9f7cd3dc3909010e5d8936644b" ns3:_="" ns4:_="">
    <xsd:import namespace="dc2c3da5-a3af-4416-aec9-5b5bc1ef7008"/>
    <xsd:import namespace="dcc3a2f4-08d1-4d95-8f4d-dac0cf362c4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c3da5-a3af-4416-aec9-5b5bc1ef700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c3a2f4-08d1-4d95-8f4d-dac0cf362c4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FC2A02E-7F56-4B95-B14F-25C29FF2E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c3da5-a3af-4416-aec9-5b5bc1ef7008"/>
    <ds:schemaRef ds:uri="dcc3a2f4-08d1-4d95-8f4d-dac0cf362c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1248</TotalTime>
  <Words>2249</Words>
  <Application>Microsoft Office PowerPoint</Application>
  <PresentationFormat>Widescreen</PresentationFormat>
  <Paragraphs>433</Paragraphs>
  <Slides>28</Slides>
  <Notes>13</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28</vt:i4>
      </vt:variant>
    </vt:vector>
  </HeadingPairs>
  <TitlesOfParts>
    <vt:vector size="42" baseType="lpstr">
      <vt:lpstr>Arial</vt:lpstr>
      <vt:lpstr>az_ea_font</vt:lpstr>
      <vt:lpstr>Calibri</vt:lpstr>
      <vt:lpstr>Consolas</vt:lpstr>
      <vt:lpstr>Segoe UI</vt:lpstr>
      <vt:lpstr>Segoe UI Light</vt:lpstr>
      <vt:lpstr>Segoe UI Semibold</vt:lpstr>
      <vt:lpstr>Segoe UI Semilight</vt:lpstr>
      <vt:lpstr>Wingdings</vt:lpstr>
      <vt:lpstr>5-50195_Microsoft_Build_Template</vt:lpstr>
      <vt:lpstr>2_Microsoft 365 PPT Template - 2018</vt:lpstr>
      <vt:lpstr>Office 365 PPT Template - 2017</vt:lpstr>
      <vt:lpstr>1_Office 365 PPT Template - 2017</vt:lpstr>
      <vt:lpstr>1_White Template</vt:lpstr>
      <vt:lpstr> Microsoft Teams API in Microsoft Graph</vt:lpstr>
      <vt:lpstr>PowerPoint Presentation</vt:lpstr>
      <vt:lpstr>A powerful platform for higher performing teams </vt:lpstr>
      <vt:lpstr>A powerful platform for higher performing teams </vt:lpstr>
      <vt:lpstr>Graph can automate team lifecycles</vt:lpstr>
      <vt:lpstr>Demo</vt:lpstr>
      <vt:lpstr>App registration</vt:lpstr>
      <vt:lpstr>Permissions</vt:lpstr>
      <vt:lpstr>Resource-Specific Consent (RSC)</vt:lpstr>
      <vt:lpstr>Today, using Microsoft Graph APIs for Teams Apps</vt:lpstr>
      <vt:lpstr>Why would a tenant admin approve this?</vt:lpstr>
      <vt:lpstr>What does that app have access to?</vt:lpstr>
      <vt:lpstr>What do we really want?</vt:lpstr>
      <vt:lpstr>Solution: Resource-Specific Consent</vt:lpstr>
      <vt:lpstr>New Consent Experience for Team Owners</vt:lpstr>
      <vt:lpstr>New permissions</vt:lpstr>
      <vt:lpstr>Step 1: Declare RSC permissions in manifest</vt:lpstr>
      <vt:lpstr>Step 2: Get an access token</vt:lpstr>
      <vt:lpstr>V1 Caveats</vt:lpstr>
      <vt:lpstr>New Tenant Admin Settings</vt:lpstr>
      <vt:lpstr>RSC Timeline</vt:lpstr>
      <vt:lpstr>Microsoft Graph APIs for Team and User Lifecycle</vt:lpstr>
      <vt:lpstr>API Detail</vt:lpstr>
      <vt:lpstr>Future Investments</vt:lpstr>
      <vt:lpstr>Get started today: https://graph.microsoft.com </vt:lpstr>
      <vt:lpstr>Next steps</vt:lpstr>
      <vt:lpstr>Enjoy the Bootcamp</vt:lpstr>
      <vt:lpstr>Call to action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Austin</dc:creator>
  <cp:keywords/>
  <dc:description/>
  <cp:lastModifiedBy>NarasimaPerumal Chandramohan</cp:lastModifiedBy>
  <cp:revision>13</cp:revision>
  <dcterms:created xsi:type="dcterms:W3CDTF">2018-03-22T01:46:09Z</dcterms:created>
  <dcterms:modified xsi:type="dcterms:W3CDTF">2019-11-15T07:11:00Z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0x0101002C61790E60ED814CBAD587473F4A736D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y fmtid="{D5CDD505-2E9C-101B-9397-08002B2CF9AE}" pid="23" name="AuthorIds_UIVersion_512">
    <vt:lpwstr>6</vt:lpwstr>
  </property>
</Properties>
</file>